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4" r:id="rId4"/>
    <p:sldMasterId id="2147483728" r:id="rId5"/>
    <p:sldMasterId id="2147483867" r:id="rId6"/>
    <p:sldMasterId id="2147483812" r:id="rId7"/>
  </p:sldMasterIdLst>
  <p:notesMasterIdLst>
    <p:notesMasterId r:id="rId36"/>
  </p:notesMasterIdLst>
  <p:sldIdLst>
    <p:sldId id="322" r:id="rId8"/>
    <p:sldId id="3423" r:id="rId9"/>
    <p:sldId id="3424" r:id="rId10"/>
    <p:sldId id="905" r:id="rId11"/>
    <p:sldId id="751" r:id="rId12"/>
    <p:sldId id="3412" r:id="rId13"/>
    <p:sldId id="3413" r:id="rId14"/>
    <p:sldId id="3429" r:id="rId15"/>
    <p:sldId id="580" r:id="rId16"/>
    <p:sldId id="3425" r:id="rId17"/>
    <p:sldId id="3406" r:id="rId18"/>
    <p:sldId id="3409" r:id="rId19"/>
    <p:sldId id="3410" r:id="rId20"/>
    <p:sldId id="3422" r:id="rId21"/>
    <p:sldId id="3414" r:id="rId22"/>
    <p:sldId id="3407" r:id="rId23"/>
    <p:sldId id="3408" r:id="rId24"/>
    <p:sldId id="3426" r:id="rId25"/>
    <p:sldId id="638" r:id="rId26"/>
    <p:sldId id="643" r:id="rId27"/>
    <p:sldId id="678" r:id="rId28"/>
    <p:sldId id="680" r:id="rId29"/>
    <p:sldId id="675" r:id="rId30"/>
    <p:sldId id="681" r:id="rId31"/>
    <p:sldId id="386" r:id="rId32"/>
    <p:sldId id="3427" r:id="rId33"/>
    <p:sldId id="3418" r:id="rId34"/>
    <p:sldId id="788" r:id="rId35"/>
  </p:sldIdLst>
  <p:sldSz cx="9144000" cy="5143500" type="screen16x9"/>
  <p:notesSz cx="6811963" cy="99456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orient="horz" pos="2887">
          <p15:clr>
            <a:srgbClr val="A4A3A4"/>
          </p15:clr>
        </p15:guide>
        <p15:guide id="3" orient="horz" pos="479">
          <p15:clr>
            <a:srgbClr val="A4A3A4"/>
          </p15:clr>
        </p15:guide>
        <p15:guide id="4" orient="horz" pos="238">
          <p15:clr>
            <a:srgbClr val="A4A3A4"/>
          </p15:clr>
        </p15:guide>
        <p15:guide id="5" orient="horz" pos="1618">
          <p15:clr>
            <a:srgbClr val="A4A3A4"/>
          </p15:clr>
        </p15:guide>
        <p15:guide id="6" orient="horz" pos="564">
          <p15:clr>
            <a:srgbClr val="A4A3A4"/>
          </p15:clr>
        </p15:guide>
        <p15:guide id="7" pos="2880">
          <p15:clr>
            <a:srgbClr val="A4A3A4"/>
          </p15:clr>
        </p15:guide>
        <p15:guide id="8" pos="288">
          <p15:clr>
            <a:srgbClr val="A4A3A4"/>
          </p15:clr>
        </p15:guide>
        <p15:guide id="9" pos="5302">
          <p15:clr>
            <a:srgbClr val="A4A3A4"/>
          </p15:clr>
        </p15:guide>
        <p15:guide id="10" pos="5472">
          <p15:clr>
            <a:srgbClr val="A4A3A4"/>
          </p15:clr>
        </p15:guide>
        <p15:guide id="11" pos="5588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0CA1A6C-886E-312E-23F6-32E1740453B7}" name="Leslie McKay" initials="LM" userId="S::lmckay@sae.org::e824a6b6-c8c8-43aa-bfc1-ea355f8de87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73D"/>
    <a:srgbClr val="616265"/>
    <a:srgbClr val="DDF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20" autoAdjust="0"/>
    <p:restoredTop sz="90013" autoAdjust="0"/>
  </p:normalViewPr>
  <p:slideViewPr>
    <p:cSldViewPr>
      <p:cViewPr varScale="1">
        <p:scale>
          <a:sx n="87" d="100"/>
          <a:sy n="87" d="100"/>
        </p:scale>
        <p:origin x="216" y="72"/>
      </p:cViewPr>
      <p:guideLst>
        <p:guide orient="horz"/>
        <p:guide orient="horz" pos="2887"/>
        <p:guide orient="horz" pos="479"/>
        <p:guide orient="horz" pos="238"/>
        <p:guide orient="horz" pos="1618"/>
        <p:guide orient="horz" pos="564"/>
        <p:guide pos="2880"/>
        <p:guide pos="288"/>
        <p:guide pos="5302"/>
        <p:guide pos="5472"/>
        <p:guide pos="5588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80" d="100"/>
        <a:sy n="80" d="100"/>
      </p:scale>
      <p:origin x="0" y="-4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microsoft.com/office/2018/10/relationships/authors" Target="author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athan Archer" userId="0857a84c-b01c-44bc-847f-68b46d7a4eed" providerId="ADAL" clId="{3B943AEC-D43F-4129-B3FF-EE6807CF7544}"/>
    <pc:docChg chg="modSld">
      <pc:chgData name="Jonathan Archer" userId="0857a84c-b01c-44bc-847f-68b46d7a4eed" providerId="ADAL" clId="{3B943AEC-D43F-4129-B3FF-EE6807CF7544}" dt="2022-07-15T20:34:25.569" v="0"/>
      <pc:docMkLst>
        <pc:docMk/>
      </pc:docMkLst>
      <pc:sldChg chg="modSp mod">
        <pc:chgData name="Jonathan Archer" userId="0857a84c-b01c-44bc-847f-68b46d7a4eed" providerId="ADAL" clId="{3B943AEC-D43F-4129-B3FF-EE6807CF7544}" dt="2022-07-15T20:34:25.569" v="0"/>
        <pc:sldMkLst>
          <pc:docMk/>
          <pc:sldMk cId="1707883856" sldId="322"/>
        </pc:sldMkLst>
        <pc:spChg chg="mod">
          <ac:chgData name="Jonathan Archer" userId="0857a84c-b01c-44bc-847f-68b46d7a4eed" providerId="ADAL" clId="{3B943AEC-D43F-4129-B3FF-EE6807CF7544}" dt="2022-07-15T20:34:25.569" v="0"/>
          <ac:spMkLst>
            <pc:docMk/>
            <pc:sldMk cId="1707883856" sldId="322"/>
            <ac:spMk id="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8536" y="0"/>
            <a:ext cx="2951851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01BC3-3D0F-4774-B7D6-DA2F40498026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781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197" y="4724202"/>
            <a:ext cx="5449570" cy="4475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51851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8536" y="9446678"/>
            <a:ext cx="2951851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4A1DC-1111-4AD5-8D41-B86459B945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32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4A1DC-1111-4AD5-8D41-B86459B9459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066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4A1DC-1111-4AD5-8D41-B86459B9459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07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4A1DC-1111-4AD5-8D41-B86459B9459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2369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4A1DC-1111-4AD5-8D41-B86459B9459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0658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  <a:spcBef>
                <a:spcPts val="600"/>
              </a:spcBef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4A1DC-1111-4AD5-8D41-B86459B9459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0830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FFE6A-93BC-4456-BD8A-D4FEA0EF5BD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7772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Use $60/hour rate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87F4C7-AA5B-401D-8F86-B36FAAABEDD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1799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4A1DC-1111-4AD5-8D41-B86459B9459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2369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4A1DC-1111-4AD5-8D41-B86459B94599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537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942289">
              <a:defRPr/>
            </a:pPr>
            <a:r>
              <a:rPr lang="en-US">
                <a:solidFill>
                  <a:prstClr val="black"/>
                </a:solidFill>
                <a:latin typeface="Calibri"/>
              </a:rPr>
              <a:t>SAE Group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942289">
              <a:defRPr/>
            </a:pPr>
            <a:fld id="{3AE48B1B-B58B-CD4E-99D8-25F2B2C638A9}" type="slidenum">
              <a:rPr lang="en-US">
                <a:solidFill>
                  <a:prstClr val="black"/>
                </a:solidFill>
                <a:latin typeface="Calibri"/>
              </a:rPr>
              <a:pPr defTabSz="942289">
                <a:defRPr/>
              </a:pPr>
              <a:t>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8794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4A1DC-1111-4AD5-8D41-B86459B945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095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4A1DC-1111-4AD5-8D41-B86459B9459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39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4A1DC-1111-4AD5-8D41-B86459B9459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936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4A1DC-1111-4AD5-8D41-B86459B945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3383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4A1DC-1111-4AD5-8D41-B86459B9459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365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4A1DC-1111-4AD5-8D41-B86459B9459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1282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4A1DC-1111-4AD5-8D41-B86459B9459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05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Rectangle 172"/>
          <p:cNvSpPr/>
          <p:nvPr userDrawn="1"/>
        </p:nvSpPr>
        <p:spPr>
          <a:xfrm flipH="1">
            <a:off x="1488688" y="1489792"/>
            <a:ext cx="500702" cy="1558334"/>
          </a:xfrm>
          <a:custGeom>
            <a:avLst/>
            <a:gdLst>
              <a:gd name="connsiteX0" fmla="*/ 0 w 821267"/>
              <a:gd name="connsiteY0" fmla="*/ 0 h 1058333"/>
              <a:gd name="connsiteX1" fmla="*/ 821267 w 821267"/>
              <a:gd name="connsiteY1" fmla="*/ 0 h 1058333"/>
              <a:gd name="connsiteX2" fmla="*/ 821267 w 821267"/>
              <a:gd name="connsiteY2" fmla="*/ 1058333 h 1058333"/>
              <a:gd name="connsiteX3" fmla="*/ 0 w 821267"/>
              <a:gd name="connsiteY3" fmla="*/ 1058333 h 1058333"/>
              <a:gd name="connsiteX4" fmla="*/ 0 w 821267"/>
              <a:gd name="connsiteY4" fmla="*/ 0 h 1058333"/>
              <a:gd name="connsiteX0" fmla="*/ 0 w 821267"/>
              <a:gd name="connsiteY0" fmla="*/ 0 h 1058333"/>
              <a:gd name="connsiteX1" fmla="*/ 821267 w 821267"/>
              <a:gd name="connsiteY1" fmla="*/ 0 h 1058333"/>
              <a:gd name="connsiteX2" fmla="*/ 821267 w 821267"/>
              <a:gd name="connsiteY2" fmla="*/ 846666 h 1058333"/>
              <a:gd name="connsiteX3" fmla="*/ 0 w 821267"/>
              <a:gd name="connsiteY3" fmla="*/ 1058333 h 1058333"/>
              <a:gd name="connsiteX4" fmla="*/ 0 w 821267"/>
              <a:gd name="connsiteY4" fmla="*/ 0 h 1058333"/>
              <a:gd name="connsiteX0" fmla="*/ 0 w 821267"/>
              <a:gd name="connsiteY0" fmla="*/ 0 h 1058333"/>
              <a:gd name="connsiteX1" fmla="*/ 821267 w 821267"/>
              <a:gd name="connsiteY1" fmla="*/ 220133 h 1058333"/>
              <a:gd name="connsiteX2" fmla="*/ 821267 w 821267"/>
              <a:gd name="connsiteY2" fmla="*/ 846666 h 1058333"/>
              <a:gd name="connsiteX3" fmla="*/ 0 w 821267"/>
              <a:gd name="connsiteY3" fmla="*/ 1058333 h 1058333"/>
              <a:gd name="connsiteX4" fmla="*/ 0 w 821267"/>
              <a:gd name="connsiteY4" fmla="*/ 0 h 1058333"/>
              <a:gd name="connsiteX0" fmla="*/ 0 w 821267"/>
              <a:gd name="connsiteY0" fmla="*/ 0 h 1202266"/>
              <a:gd name="connsiteX1" fmla="*/ 821267 w 821267"/>
              <a:gd name="connsiteY1" fmla="*/ 220133 h 1202266"/>
              <a:gd name="connsiteX2" fmla="*/ 812800 w 821267"/>
              <a:gd name="connsiteY2" fmla="*/ 1202266 h 1202266"/>
              <a:gd name="connsiteX3" fmla="*/ 0 w 821267"/>
              <a:gd name="connsiteY3" fmla="*/ 1058333 h 1202266"/>
              <a:gd name="connsiteX4" fmla="*/ 0 w 821267"/>
              <a:gd name="connsiteY4" fmla="*/ 0 h 1202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1267" h="1202266">
                <a:moveTo>
                  <a:pt x="0" y="0"/>
                </a:moveTo>
                <a:lnTo>
                  <a:pt x="821267" y="220133"/>
                </a:lnTo>
                <a:cubicBezTo>
                  <a:pt x="818445" y="547511"/>
                  <a:pt x="815622" y="874888"/>
                  <a:pt x="812800" y="1202266"/>
                </a:cubicBezTo>
                <a:lnTo>
                  <a:pt x="0" y="1058333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rgbClr val="A9DFF6"/>
              </a:gs>
              <a:gs pos="0">
                <a:srgbClr val="0085C0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Rectangle 4"/>
          <p:cNvSpPr/>
          <p:nvPr userDrawn="1"/>
        </p:nvSpPr>
        <p:spPr>
          <a:xfrm>
            <a:off x="1989390" y="1489792"/>
            <a:ext cx="7154610" cy="1366196"/>
          </a:xfrm>
          <a:prstGeom prst="rect">
            <a:avLst/>
          </a:prstGeom>
          <a:gradFill>
            <a:gsLst>
              <a:gs pos="100000">
                <a:schemeClr val="bg1"/>
              </a:gs>
              <a:gs pos="60000">
                <a:srgbClr val="A9DFF6"/>
              </a:gs>
              <a:gs pos="0">
                <a:srgbClr val="0085C0"/>
              </a:gs>
            </a:gsLst>
            <a:lin ang="108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6" name="Picture 5" descr="sae_r_vrt_dbl_rgb_pos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0092" y="1769641"/>
            <a:ext cx="1303359" cy="80649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 userDrawn="1"/>
        </p:nvSpPr>
        <p:spPr>
          <a:xfrm>
            <a:off x="1" y="1770391"/>
            <a:ext cx="1503017" cy="1277735"/>
          </a:xfrm>
          <a:prstGeom prst="rect">
            <a:avLst/>
          </a:prstGeom>
          <a:gradFill>
            <a:gsLst>
              <a:gs pos="77000">
                <a:srgbClr val="A9DFF6"/>
              </a:gs>
              <a:gs pos="0">
                <a:srgbClr val="0085C0"/>
              </a:gs>
            </a:gsLst>
            <a:lin ang="108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541375" y="3127526"/>
            <a:ext cx="5666339" cy="1603092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defRPr sz="2400" b="0">
                <a:solidFill>
                  <a:schemeClr val="tx1"/>
                </a:solidFill>
                <a:latin typeface="+mn-lt"/>
                <a:cs typeface="Open San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57170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45" y="-11433"/>
            <a:ext cx="9150345" cy="51483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24" y="-1896"/>
            <a:ext cx="9150347" cy="514835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46280" y="2023502"/>
            <a:ext cx="8530592" cy="7852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0" i="0">
                <a:solidFill>
                  <a:srgbClr val="124F94"/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8649549" y="4789967"/>
            <a:ext cx="35137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BAFEA429-A9BA-DF40-9775-6F2EBFB90EA1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‹#›</a:t>
            </a:fld>
            <a:endParaRPr lang="en-US" sz="1050" dirty="0">
              <a:latin typeface="+mn-lt"/>
            </a:endParaRP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E76EC7A8-13E2-417A-BAEC-88BC0E90E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6388" y="4850881"/>
            <a:ext cx="6738101" cy="1518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25">
                <a:solidFill>
                  <a:schemeClr val="accent1"/>
                </a:solidFill>
              </a:defRPr>
            </a:lvl1pPr>
          </a:lstStyle>
          <a:p>
            <a:r>
              <a:rPr lang="en-US"/>
              <a:t>SAE Aerospace Presentation to DSP 2022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9A7AB9-1A0D-4773-A8F2-9065EF2700A9}"/>
              </a:ext>
            </a:extLst>
          </p:cNvPr>
          <p:cNvSpPr txBox="1"/>
          <p:nvPr userDrawn="1"/>
        </p:nvSpPr>
        <p:spPr>
          <a:xfrm>
            <a:off x="306389" y="5043874"/>
            <a:ext cx="5343028" cy="692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50" dirty="0"/>
              <a:t>Copyright © SAE International. Further use or distribution is not permitted without permission from SAE International.</a:t>
            </a:r>
          </a:p>
        </p:txBody>
      </p:sp>
    </p:spTree>
    <p:extLst>
      <p:ext uri="{BB962C8B-B14F-4D97-AF65-F5344CB8AC3E}">
        <p14:creationId xmlns:p14="http://schemas.microsoft.com/office/powerpoint/2010/main" val="438706668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49" y="-13448"/>
            <a:ext cx="9150345" cy="51483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24" y="-1896"/>
            <a:ext cx="9150347" cy="514835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46280" y="2023502"/>
            <a:ext cx="8530592" cy="7852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0" i="0">
                <a:solidFill>
                  <a:srgbClr val="124F94"/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8649549" y="4789967"/>
            <a:ext cx="35137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BAFEA429-A9BA-DF40-9775-6F2EBFB90EA1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‹#›</a:t>
            </a:fld>
            <a:endParaRPr lang="en-US" sz="1050" dirty="0"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SAE Aerospace Presentation to DSP 2022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AF008A-E0DC-4EED-A0D9-44EC1F795E49}"/>
              </a:ext>
            </a:extLst>
          </p:cNvPr>
          <p:cNvSpPr txBox="1"/>
          <p:nvPr userDrawn="1"/>
        </p:nvSpPr>
        <p:spPr>
          <a:xfrm>
            <a:off x="306389" y="5031948"/>
            <a:ext cx="5343028" cy="692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50" dirty="0"/>
              <a:t>Copyright © SAE International. Further use or distribution is not permitted without permission from SAE International.</a:t>
            </a:r>
          </a:p>
        </p:txBody>
      </p:sp>
    </p:spTree>
    <p:extLst>
      <p:ext uri="{BB962C8B-B14F-4D97-AF65-F5344CB8AC3E}">
        <p14:creationId xmlns:p14="http://schemas.microsoft.com/office/powerpoint/2010/main" val="2223877671"/>
      </p:ext>
    </p:extLst>
  </p:cSld>
  <p:clrMapOvr>
    <a:masterClrMapping/>
  </p:clrMapOvr>
  <p:transition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62"/>
            <a:ext cx="9150347" cy="514603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46280" y="2023502"/>
            <a:ext cx="7886700" cy="7852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0">
                <a:solidFill>
                  <a:srgbClr val="124F94"/>
                </a:solidFill>
                <a:latin typeface="+mn-lt"/>
                <a:cs typeface="Open San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9150349" cy="5148358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8666781" y="4795328"/>
            <a:ext cx="3513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2F9CF96-D3BD-434C-8CE7-9B715601D5A8}" type="slidenum">
              <a:rPr lang="en-US" sz="1050" smtClean="0">
                <a:solidFill>
                  <a:schemeClr val="bg1"/>
                </a:solidFill>
              </a:rPr>
              <a:t>‹#›</a:t>
            </a:fld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D88900-C824-4C0C-BCE8-5014EED8D7FA}"/>
              </a:ext>
            </a:extLst>
          </p:cNvPr>
          <p:cNvSpPr txBox="1"/>
          <p:nvPr userDrawn="1"/>
        </p:nvSpPr>
        <p:spPr>
          <a:xfrm>
            <a:off x="306389" y="5031948"/>
            <a:ext cx="5343028" cy="692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50" dirty="0"/>
              <a:t>Copyright © SAE International. Further use or distribution is not permitted without permission from SAE International.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E696286F-E2B6-42EE-AA18-E317FBECDE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6388" y="4850881"/>
            <a:ext cx="6738101" cy="151871"/>
          </a:xfrm>
        </p:spPr>
        <p:txBody>
          <a:bodyPr/>
          <a:lstStyle/>
          <a:p>
            <a:r>
              <a:rPr lang="en-US"/>
              <a:t>SAE Aerospace Presentation to DSP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532799"/>
      </p:ext>
    </p:extLst>
  </p:cSld>
  <p:clrMapOvr>
    <a:masterClrMapping/>
  </p:clrMapOvr>
  <p:transition spd="slow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SAE Aerospace Presentation to DSP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5698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Two-third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/>
          <p:nvPr userDrawn="1"/>
        </p:nvSpPr>
        <p:spPr bwMode="hidden">
          <a:xfrm>
            <a:off x="0" y="295749"/>
            <a:ext cx="9144000" cy="4847753"/>
          </a:xfrm>
          <a:custGeom>
            <a:avLst/>
            <a:gdLst>
              <a:gd name="connsiteX0" fmla="*/ 0 w 9144000"/>
              <a:gd name="connsiteY0" fmla="*/ 0 h 758952"/>
              <a:gd name="connsiteX1" fmla="*/ 9144000 w 9144000"/>
              <a:gd name="connsiteY1" fmla="*/ 0 h 758952"/>
              <a:gd name="connsiteX2" fmla="*/ 9144000 w 9144000"/>
              <a:gd name="connsiteY2" fmla="*/ 758952 h 758952"/>
              <a:gd name="connsiteX3" fmla="*/ 0 w 9144000"/>
              <a:gd name="connsiteY3" fmla="*/ 758952 h 758952"/>
              <a:gd name="connsiteX4" fmla="*/ 0 w 9144000"/>
              <a:gd name="connsiteY4" fmla="*/ 0 h 758952"/>
              <a:gd name="connsiteX0" fmla="*/ 0 w 9144000"/>
              <a:gd name="connsiteY0" fmla="*/ 0 h 760491"/>
              <a:gd name="connsiteX1" fmla="*/ 9144000 w 9144000"/>
              <a:gd name="connsiteY1" fmla="*/ 0 h 760491"/>
              <a:gd name="connsiteX2" fmla="*/ 9144000 w 9144000"/>
              <a:gd name="connsiteY2" fmla="*/ 758952 h 760491"/>
              <a:gd name="connsiteX3" fmla="*/ 8872396 w 9144000"/>
              <a:gd name="connsiteY3" fmla="*/ 760491 h 760491"/>
              <a:gd name="connsiteX4" fmla="*/ 0 w 9144000"/>
              <a:gd name="connsiteY4" fmla="*/ 758952 h 760491"/>
              <a:gd name="connsiteX5" fmla="*/ 0 w 9144000"/>
              <a:gd name="connsiteY5" fmla="*/ 0 h 760491"/>
              <a:gd name="connsiteX0" fmla="*/ 0 w 9144000"/>
              <a:gd name="connsiteY0" fmla="*/ 0 h 760491"/>
              <a:gd name="connsiteX1" fmla="*/ 9144000 w 9144000"/>
              <a:gd name="connsiteY1" fmla="*/ 0 h 760491"/>
              <a:gd name="connsiteX2" fmla="*/ 9144000 w 9144000"/>
              <a:gd name="connsiteY2" fmla="*/ 295747 h 760491"/>
              <a:gd name="connsiteX3" fmla="*/ 9144000 w 9144000"/>
              <a:gd name="connsiteY3" fmla="*/ 758952 h 760491"/>
              <a:gd name="connsiteX4" fmla="*/ 8872396 w 9144000"/>
              <a:gd name="connsiteY4" fmla="*/ 760491 h 760491"/>
              <a:gd name="connsiteX5" fmla="*/ 0 w 9144000"/>
              <a:gd name="connsiteY5" fmla="*/ 758952 h 760491"/>
              <a:gd name="connsiteX6" fmla="*/ 0 w 9144000"/>
              <a:gd name="connsiteY6" fmla="*/ 0 h 760491"/>
              <a:gd name="connsiteX0" fmla="*/ 0 w 9144000"/>
              <a:gd name="connsiteY0" fmla="*/ 0 h 760491"/>
              <a:gd name="connsiteX1" fmla="*/ 9144000 w 9144000"/>
              <a:gd name="connsiteY1" fmla="*/ 0 h 760491"/>
              <a:gd name="connsiteX2" fmla="*/ 9144000 w 9144000"/>
              <a:gd name="connsiteY2" fmla="*/ 295747 h 760491"/>
              <a:gd name="connsiteX3" fmla="*/ 8872396 w 9144000"/>
              <a:gd name="connsiteY3" fmla="*/ 760491 h 760491"/>
              <a:gd name="connsiteX4" fmla="*/ 0 w 9144000"/>
              <a:gd name="connsiteY4" fmla="*/ 758952 h 760491"/>
              <a:gd name="connsiteX5" fmla="*/ 0 w 9144000"/>
              <a:gd name="connsiteY5" fmla="*/ 0 h 760491"/>
              <a:gd name="connsiteX0" fmla="*/ 0 w 9144000"/>
              <a:gd name="connsiteY0" fmla="*/ 0 h 5143500"/>
              <a:gd name="connsiteX1" fmla="*/ 9144000 w 9144000"/>
              <a:gd name="connsiteY1" fmla="*/ 5143500 h 5143500"/>
              <a:gd name="connsiteX2" fmla="*/ 9144000 w 9144000"/>
              <a:gd name="connsiteY2" fmla="*/ 295747 h 5143500"/>
              <a:gd name="connsiteX3" fmla="*/ 8872396 w 9144000"/>
              <a:gd name="connsiteY3" fmla="*/ 760491 h 5143500"/>
              <a:gd name="connsiteX4" fmla="*/ 0 w 9144000"/>
              <a:gd name="connsiteY4" fmla="*/ 758952 h 5143500"/>
              <a:gd name="connsiteX5" fmla="*/ 0 w 9144000"/>
              <a:gd name="connsiteY5" fmla="*/ 0 h 5143500"/>
              <a:gd name="connsiteX0" fmla="*/ 0 w 9144000"/>
              <a:gd name="connsiteY0" fmla="*/ 4847753 h 4847753"/>
              <a:gd name="connsiteX1" fmla="*/ 9144000 w 9144000"/>
              <a:gd name="connsiteY1" fmla="*/ 4847753 h 4847753"/>
              <a:gd name="connsiteX2" fmla="*/ 9144000 w 9144000"/>
              <a:gd name="connsiteY2" fmla="*/ 0 h 4847753"/>
              <a:gd name="connsiteX3" fmla="*/ 8872396 w 9144000"/>
              <a:gd name="connsiteY3" fmla="*/ 464744 h 4847753"/>
              <a:gd name="connsiteX4" fmla="*/ 0 w 9144000"/>
              <a:gd name="connsiteY4" fmla="*/ 463205 h 4847753"/>
              <a:gd name="connsiteX5" fmla="*/ 0 w 9144000"/>
              <a:gd name="connsiteY5" fmla="*/ 4847753 h 4847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4847753">
                <a:moveTo>
                  <a:pt x="0" y="4847753"/>
                </a:moveTo>
                <a:lnTo>
                  <a:pt x="9144000" y="4847753"/>
                </a:lnTo>
                <a:lnTo>
                  <a:pt x="9144000" y="0"/>
                </a:lnTo>
                <a:lnTo>
                  <a:pt x="8872396" y="464744"/>
                </a:lnTo>
                <a:lnTo>
                  <a:pt x="0" y="463205"/>
                </a:lnTo>
                <a:lnTo>
                  <a:pt x="0" y="48477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8229600" cy="502920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57200" y="911224"/>
            <a:ext cx="5440680" cy="3657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6035040" y="911224"/>
            <a:ext cx="2651760" cy="3657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05934"/>
            <a:ext cx="2895600" cy="128016"/>
          </a:xfrm>
        </p:spPr>
        <p:txBody>
          <a:bodyPr/>
          <a:lstStyle/>
          <a:p>
            <a:r>
              <a:rPr lang="en-US"/>
              <a:t>SAE Aerospace Presentation to DSP 2022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6553200" y="4805934"/>
            <a:ext cx="2133600" cy="128016"/>
          </a:xfrm>
        </p:spPr>
        <p:txBody>
          <a:bodyPr/>
          <a:lstStyle/>
          <a:p>
            <a:fld id="{C5A2E38E-3676-4AC9-AE40-117CF2D4B3A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57200" y="4760215"/>
            <a:ext cx="8229600" cy="119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457200" y="4805935"/>
            <a:ext cx="213055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b="1" cap="all" baseline="0" dirty="0">
                <a:latin typeface="+mj-lt"/>
              </a:rPr>
              <a:t>SAE INTERNATIONAL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2286000" y="4917074"/>
            <a:ext cx="4572000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ctr"/>
            <a:r>
              <a:rPr lang="en-US" sz="5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Copyright © SAE International.  Further use or distribution is not permitted without permission from SAE</a:t>
            </a:r>
            <a:endParaRPr lang="en-US" sz="5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3861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One-third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/>
          <p:cNvSpPr/>
          <p:nvPr userDrawn="1"/>
        </p:nvSpPr>
        <p:spPr bwMode="hidden">
          <a:xfrm>
            <a:off x="0" y="295749"/>
            <a:ext cx="9144000" cy="4847753"/>
          </a:xfrm>
          <a:custGeom>
            <a:avLst/>
            <a:gdLst>
              <a:gd name="connsiteX0" fmla="*/ 0 w 9144000"/>
              <a:gd name="connsiteY0" fmla="*/ 0 h 758952"/>
              <a:gd name="connsiteX1" fmla="*/ 9144000 w 9144000"/>
              <a:gd name="connsiteY1" fmla="*/ 0 h 758952"/>
              <a:gd name="connsiteX2" fmla="*/ 9144000 w 9144000"/>
              <a:gd name="connsiteY2" fmla="*/ 758952 h 758952"/>
              <a:gd name="connsiteX3" fmla="*/ 0 w 9144000"/>
              <a:gd name="connsiteY3" fmla="*/ 758952 h 758952"/>
              <a:gd name="connsiteX4" fmla="*/ 0 w 9144000"/>
              <a:gd name="connsiteY4" fmla="*/ 0 h 758952"/>
              <a:gd name="connsiteX0" fmla="*/ 0 w 9144000"/>
              <a:gd name="connsiteY0" fmla="*/ 0 h 760491"/>
              <a:gd name="connsiteX1" fmla="*/ 9144000 w 9144000"/>
              <a:gd name="connsiteY1" fmla="*/ 0 h 760491"/>
              <a:gd name="connsiteX2" fmla="*/ 9144000 w 9144000"/>
              <a:gd name="connsiteY2" fmla="*/ 758952 h 760491"/>
              <a:gd name="connsiteX3" fmla="*/ 8872396 w 9144000"/>
              <a:gd name="connsiteY3" fmla="*/ 760491 h 760491"/>
              <a:gd name="connsiteX4" fmla="*/ 0 w 9144000"/>
              <a:gd name="connsiteY4" fmla="*/ 758952 h 760491"/>
              <a:gd name="connsiteX5" fmla="*/ 0 w 9144000"/>
              <a:gd name="connsiteY5" fmla="*/ 0 h 760491"/>
              <a:gd name="connsiteX0" fmla="*/ 0 w 9144000"/>
              <a:gd name="connsiteY0" fmla="*/ 0 h 760491"/>
              <a:gd name="connsiteX1" fmla="*/ 9144000 w 9144000"/>
              <a:gd name="connsiteY1" fmla="*/ 0 h 760491"/>
              <a:gd name="connsiteX2" fmla="*/ 9144000 w 9144000"/>
              <a:gd name="connsiteY2" fmla="*/ 295747 h 760491"/>
              <a:gd name="connsiteX3" fmla="*/ 9144000 w 9144000"/>
              <a:gd name="connsiteY3" fmla="*/ 758952 h 760491"/>
              <a:gd name="connsiteX4" fmla="*/ 8872396 w 9144000"/>
              <a:gd name="connsiteY4" fmla="*/ 760491 h 760491"/>
              <a:gd name="connsiteX5" fmla="*/ 0 w 9144000"/>
              <a:gd name="connsiteY5" fmla="*/ 758952 h 760491"/>
              <a:gd name="connsiteX6" fmla="*/ 0 w 9144000"/>
              <a:gd name="connsiteY6" fmla="*/ 0 h 760491"/>
              <a:gd name="connsiteX0" fmla="*/ 0 w 9144000"/>
              <a:gd name="connsiteY0" fmla="*/ 0 h 760491"/>
              <a:gd name="connsiteX1" fmla="*/ 9144000 w 9144000"/>
              <a:gd name="connsiteY1" fmla="*/ 0 h 760491"/>
              <a:gd name="connsiteX2" fmla="*/ 9144000 w 9144000"/>
              <a:gd name="connsiteY2" fmla="*/ 295747 h 760491"/>
              <a:gd name="connsiteX3" fmla="*/ 8872396 w 9144000"/>
              <a:gd name="connsiteY3" fmla="*/ 760491 h 760491"/>
              <a:gd name="connsiteX4" fmla="*/ 0 w 9144000"/>
              <a:gd name="connsiteY4" fmla="*/ 758952 h 760491"/>
              <a:gd name="connsiteX5" fmla="*/ 0 w 9144000"/>
              <a:gd name="connsiteY5" fmla="*/ 0 h 760491"/>
              <a:gd name="connsiteX0" fmla="*/ 0 w 9144000"/>
              <a:gd name="connsiteY0" fmla="*/ 0 h 5143500"/>
              <a:gd name="connsiteX1" fmla="*/ 9144000 w 9144000"/>
              <a:gd name="connsiteY1" fmla="*/ 5143500 h 5143500"/>
              <a:gd name="connsiteX2" fmla="*/ 9144000 w 9144000"/>
              <a:gd name="connsiteY2" fmla="*/ 295747 h 5143500"/>
              <a:gd name="connsiteX3" fmla="*/ 8872396 w 9144000"/>
              <a:gd name="connsiteY3" fmla="*/ 760491 h 5143500"/>
              <a:gd name="connsiteX4" fmla="*/ 0 w 9144000"/>
              <a:gd name="connsiteY4" fmla="*/ 758952 h 5143500"/>
              <a:gd name="connsiteX5" fmla="*/ 0 w 9144000"/>
              <a:gd name="connsiteY5" fmla="*/ 0 h 5143500"/>
              <a:gd name="connsiteX0" fmla="*/ 0 w 9144000"/>
              <a:gd name="connsiteY0" fmla="*/ 4847753 h 4847753"/>
              <a:gd name="connsiteX1" fmla="*/ 9144000 w 9144000"/>
              <a:gd name="connsiteY1" fmla="*/ 4847753 h 4847753"/>
              <a:gd name="connsiteX2" fmla="*/ 9144000 w 9144000"/>
              <a:gd name="connsiteY2" fmla="*/ 0 h 4847753"/>
              <a:gd name="connsiteX3" fmla="*/ 8872396 w 9144000"/>
              <a:gd name="connsiteY3" fmla="*/ 464744 h 4847753"/>
              <a:gd name="connsiteX4" fmla="*/ 0 w 9144000"/>
              <a:gd name="connsiteY4" fmla="*/ 463205 h 4847753"/>
              <a:gd name="connsiteX5" fmla="*/ 0 w 9144000"/>
              <a:gd name="connsiteY5" fmla="*/ 4847753 h 4847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4847753">
                <a:moveTo>
                  <a:pt x="0" y="4847753"/>
                </a:moveTo>
                <a:lnTo>
                  <a:pt x="9144000" y="4847753"/>
                </a:lnTo>
                <a:lnTo>
                  <a:pt x="9144000" y="0"/>
                </a:lnTo>
                <a:lnTo>
                  <a:pt x="8872396" y="464744"/>
                </a:lnTo>
                <a:lnTo>
                  <a:pt x="0" y="463205"/>
                </a:lnTo>
                <a:lnTo>
                  <a:pt x="0" y="48477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8229600" cy="502920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57200" y="911224"/>
            <a:ext cx="2651760" cy="3657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3246120" y="911224"/>
            <a:ext cx="5440680" cy="3657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05934"/>
            <a:ext cx="2895600" cy="128016"/>
          </a:xfrm>
        </p:spPr>
        <p:txBody>
          <a:bodyPr/>
          <a:lstStyle/>
          <a:p>
            <a:r>
              <a:rPr lang="en-US"/>
              <a:t>SAE Aerospace Presentation to DSP 2022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6553200" y="4805934"/>
            <a:ext cx="2133600" cy="128016"/>
          </a:xfrm>
        </p:spPr>
        <p:txBody>
          <a:bodyPr/>
          <a:lstStyle/>
          <a:p>
            <a:fld id="{C5A2E38E-3676-4AC9-AE40-117CF2D4B3A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57200" y="4760215"/>
            <a:ext cx="8229600" cy="119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457200" y="4805935"/>
            <a:ext cx="213055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b="1" cap="all" baseline="0" dirty="0">
                <a:latin typeface="+mj-lt"/>
              </a:rPr>
              <a:t>SAE INTERNATIONAL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2286000" y="4917074"/>
            <a:ext cx="4572000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ctr"/>
            <a:r>
              <a:rPr lang="en-US" sz="5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Copyright © SAE International.  Further use or distribution is not permitted without permission from SAE</a:t>
            </a:r>
            <a:endParaRPr lang="en-US" sz="5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3652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1445" y="952447"/>
            <a:ext cx="7772400" cy="326516"/>
          </a:xfrm>
        </p:spPr>
        <p:txBody>
          <a:bodyPr/>
          <a:lstStyle>
            <a:lvl1pPr algn="l">
              <a:defRPr sz="1350">
                <a:latin typeface="Gill San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1445" y="1278962"/>
            <a:ext cx="7772400" cy="2948432"/>
          </a:xfrm>
        </p:spPr>
        <p:txBody>
          <a:bodyPr/>
          <a:lstStyle>
            <a:lvl1pPr marL="0" indent="0" algn="l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9491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 userDrawn="1"/>
        </p:nvSpPr>
        <p:spPr bwMode="hidden">
          <a:xfrm>
            <a:off x="0" y="295748"/>
            <a:ext cx="9144000" cy="4847753"/>
          </a:xfrm>
          <a:custGeom>
            <a:avLst/>
            <a:gdLst>
              <a:gd name="connsiteX0" fmla="*/ 0 w 9144000"/>
              <a:gd name="connsiteY0" fmla="*/ 0 h 758952"/>
              <a:gd name="connsiteX1" fmla="*/ 9144000 w 9144000"/>
              <a:gd name="connsiteY1" fmla="*/ 0 h 758952"/>
              <a:gd name="connsiteX2" fmla="*/ 9144000 w 9144000"/>
              <a:gd name="connsiteY2" fmla="*/ 758952 h 758952"/>
              <a:gd name="connsiteX3" fmla="*/ 0 w 9144000"/>
              <a:gd name="connsiteY3" fmla="*/ 758952 h 758952"/>
              <a:gd name="connsiteX4" fmla="*/ 0 w 9144000"/>
              <a:gd name="connsiteY4" fmla="*/ 0 h 758952"/>
              <a:gd name="connsiteX0" fmla="*/ 0 w 9144000"/>
              <a:gd name="connsiteY0" fmla="*/ 0 h 760491"/>
              <a:gd name="connsiteX1" fmla="*/ 9144000 w 9144000"/>
              <a:gd name="connsiteY1" fmla="*/ 0 h 760491"/>
              <a:gd name="connsiteX2" fmla="*/ 9144000 w 9144000"/>
              <a:gd name="connsiteY2" fmla="*/ 758952 h 760491"/>
              <a:gd name="connsiteX3" fmla="*/ 8872396 w 9144000"/>
              <a:gd name="connsiteY3" fmla="*/ 760491 h 760491"/>
              <a:gd name="connsiteX4" fmla="*/ 0 w 9144000"/>
              <a:gd name="connsiteY4" fmla="*/ 758952 h 760491"/>
              <a:gd name="connsiteX5" fmla="*/ 0 w 9144000"/>
              <a:gd name="connsiteY5" fmla="*/ 0 h 760491"/>
              <a:gd name="connsiteX0" fmla="*/ 0 w 9144000"/>
              <a:gd name="connsiteY0" fmla="*/ 0 h 760491"/>
              <a:gd name="connsiteX1" fmla="*/ 9144000 w 9144000"/>
              <a:gd name="connsiteY1" fmla="*/ 0 h 760491"/>
              <a:gd name="connsiteX2" fmla="*/ 9144000 w 9144000"/>
              <a:gd name="connsiteY2" fmla="*/ 295747 h 760491"/>
              <a:gd name="connsiteX3" fmla="*/ 9144000 w 9144000"/>
              <a:gd name="connsiteY3" fmla="*/ 758952 h 760491"/>
              <a:gd name="connsiteX4" fmla="*/ 8872396 w 9144000"/>
              <a:gd name="connsiteY4" fmla="*/ 760491 h 760491"/>
              <a:gd name="connsiteX5" fmla="*/ 0 w 9144000"/>
              <a:gd name="connsiteY5" fmla="*/ 758952 h 760491"/>
              <a:gd name="connsiteX6" fmla="*/ 0 w 9144000"/>
              <a:gd name="connsiteY6" fmla="*/ 0 h 760491"/>
              <a:gd name="connsiteX0" fmla="*/ 0 w 9144000"/>
              <a:gd name="connsiteY0" fmla="*/ 0 h 760491"/>
              <a:gd name="connsiteX1" fmla="*/ 9144000 w 9144000"/>
              <a:gd name="connsiteY1" fmla="*/ 0 h 760491"/>
              <a:gd name="connsiteX2" fmla="*/ 9144000 w 9144000"/>
              <a:gd name="connsiteY2" fmla="*/ 295747 h 760491"/>
              <a:gd name="connsiteX3" fmla="*/ 8872396 w 9144000"/>
              <a:gd name="connsiteY3" fmla="*/ 760491 h 760491"/>
              <a:gd name="connsiteX4" fmla="*/ 0 w 9144000"/>
              <a:gd name="connsiteY4" fmla="*/ 758952 h 760491"/>
              <a:gd name="connsiteX5" fmla="*/ 0 w 9144000"/>
              <a:gd name="connsiteY5" fmla="*/ 0 h 760491"/>
              <a:gd name="connsiteX0" fmla="*/ 0 w 9144000"/>
              <a:gd name="connsiteY0" fmla="*/ 0 h 5143500"/>
              <a:gd name="connsiteX1" fmla="*/ 9144000 w 9144000"/>
              <a:gd name="connsiteY1" fmla="*/ 5143500 h 5143500"/>
              <a:gd name="connsiteX2" fmla="*/ 9144000 w 9144000"/>
              <a:gd name="connsiteY2" fmla="*/ 295747 h 5143500"/>
              <a:gd name="connsiteX3" fmla="*/ 8872396 w 9144000"/>
              <a:gd name="connsiteY3" fmla="*/ 760491 h 5143500"/>
              <a:gd name="connsiteX4" fmla="*/ 0 w 9144000"/>
              <a:gd name="connsiteY4" fmla="*/ 758952 h 5143500"/>
              <a:gd name="connsiteX5" fmla="*/ 0 w 9144000"/>
              <a:gd name="connsiteY5" fmla="*/ 0 h 5143500"/>
              <a:gd name="connsiteX0" fmla="*/ 0 w 9144000"/>
              <a:gd name="connsiteY0" fmla="*/ 4847753 h 4847753"/>
              <a:gd name="connsiteX1" fmla="*/ 9144000 w 9144000"/>
              <a:gd name="connsiteY1" fmla="*/ 4847753 h 4847753"/>
              <a:gd name="connsiteX2" fmla="*/ 9144000 w 9144000"/>
              <a:gd name="connsiteY2" fmla="*/ 0 h 4847753"/>
              <a:gd name="connsiteX3" fmla="*/ 8872396 w 9144000"/>
              <a:gd name="connsiteY3" fmla="*/ 464744 h 4847753"/>
              <a:gd name="connsiteX4" fmla="*/ 0 w 9144000"/>
              <a:gd name="connsiteY4" fmla="*/ 463205 h 4847753"/>
              <a:gd name="connsiteX5" fmla="*/ 0 w 9144000"/>
              <a:gd name="connsiteY5" fmla="*/ 4847753 h 4847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4847753">
                <a:moveTo>
                  <a:pt x="0" y="4847753"/>
                </a:moveTo>
                <a:lnTo>
                  <a:pt x="9144000" y="4847753"/>
                </a:lnTo>
                <a:lnTo>
                  <a:pt x="9144000" y="0"/>
                </a:lnTo>
                <a:lnTo>
                  <a:pt x="8872396" y="464744"/>
                </a:lnTo>
                <a:lnTo>
                  <a:pt x="0" y="463205"/>
                </a:lnTo>
                <a:lnTo>
                  <a:pt x="0" y="48477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911224"/>
            <a:ext cx="8229600" cy="3657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2E38E-3676-4AC9-AE40-117CF2D4B3A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4828032"/>
            <a:ext cx="8229600" cy="119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8229600" cy="5029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457200" y="4873752"/>
            <a:ext cx="213055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b="1" cap="all" baseline="0" dirty="0">
                <a:latin typeface="+mj-lt"/>
              </a:rPr>
              <a:t>SAE INTERNATIONAL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46120" y="4873752"/>
            <a:ext cx="2895600" cy="12801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SAE Aerospace Presentation to DSP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258317"/>
      </p:ext>
    </p:extLst>
  </p:cSld>
  <p:clrMapOvr>
    <a:masterClrMapping/>
  </p:clrMapOvr>
  <p:transition spd="slow"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512" y="4686511"/>
            <a:ext cx="1905000" cy="342480"/>
          </a:xfrm>
          <a:prstGeom prst="rect">
            <a:avLst/>
          </a:prstGeom>
          <a:ln/>
        </p:spPr>
        <p:txBody>
          <a:bodyPr lIns="73262" tIns="36631" rIns="73262" bIns="36631"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AABFB2-F597-4C4E-A322-6B3AAF36A9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1177637" y="151280"/>
            <a:ext cx="6996545" cy="252132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3262" tIns="36631" rIns="73262" bIns="36631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326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728" y="151280"/>
            <a:ext cx="7772977" cy="453838"/>
          </a:xfrm>
        </p:spPr>
        <p:txBody>
          <a:bodyPr/>
          <a:lstStyle>
            <a:lvl1pPr>
              <a:defRPr>
                <a:latin typeface="Verdana Bold" pitchFamily="34" charset="0"/>
                <a:ea typeface="Verdana Bold" pitchFamily="34" charset="0"/>
                <a:cs typeface="Verdana Bold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46120" y="4873752"/>
            <a:ext cx="2895600" cy="12801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SAE Aerospace Presentation to DSP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702938"/>
      </p:ext>
    </p:extLst>
  </p:cSld>
  <p:clrMapOvr>
    <a:masterClrMapping/>
  </p:clrMapOvr>
  <p:transition spd="slow"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Rectangle 172"/>
          <p:cNvSpPr/>
          <p:nvPr userDrawn="1"/>
        </p:nvSpPr>
        <p:spPr>
          <a:xfrm flipH="1">
            <a:off x="1488688" y="1489792"/>
            <a:ext cx="500702" cy="1558334"/>
          </a:xfrm>
          <a:custGeom>
            <a:avLst/>
            <a:gdLst>
              <a:gd name="connsiteX0" fmla="*/ 0 w 821267"/>
              <a:gd name="connsiteY0" fmla="*/ 0 h 1058333"/>
              <a:gd name="connsiteX1" fmla="*/ 821267 w 821267"/>
              <a:gd name="connsiteY1" fmla="*/ 0 h 1058333"/>
              <a:gd name="connsiteX2" fmla="*/ 821267 w 821267"/>
              <a:gd name="connsiteY2" fmla="*/ 1058333 h 1058333"/>
              <a:gd name="connsiteX3" fmla="*/ 0 w 821267"/>
              <a:gd name="connsiteY3" fmla="*/ 1058333 h 1058333"/>
              <a:gd name="connsiteX4" fmla="*/ 0 w 821267"/>
              <a:gd name="connsiteY4" fmla="*/ 0 h 1058333"/>
              <a:gd name="connsiteX0" fmla="*/ 0 w 821267"/>
              <a:gd name="connsiteY0" fmla="*/ 0 h 1058333"/>
              <a:gd name="connsiteX1" fmla="*/ 821267 w 821267"/>
              <a:gd name="connsiteY1" fmla="*/ 0 h 1058333"/>
              <a:gd name="connsiteX2" fmla="*/ 821267 w 821267"/>
              <a:gd name="connsiteY2" fmla="*/ 846666 h 1058333"/>
              <a:gd name="connsiteX3" fmla="*/ 0 w 821267"/>
              <a:gd name="connsiteY3" fmla="*/ 1058333 h 1058333"/>
              <a:gd name="connsiteX4" fmla="*/ 0 w 821267"/>
              <a:gd name="connsiteY4" fmla="*/ 0 h 1058333"/>
              <a:gd name="connsiteX0" fmla="*/ 0 w 821267"/>
              <a:gd name="connsiteY0" fmla="*/ 0 h 1058333"/>
              <a:gd name="connsiteX1" fmla="*/ 821267 w 821267"/>
              <a:gd name="connsiteY1" fmla="*/ 220133 h 1058333"/>
              <a:gd name="connsiteX2" fmla="*/ 821267 w 821267"/>
              <a:gd name="connsiteY2" fmla="*/ 846666 h 1058333"/>
              <a:gd name="connsiteX3" fmla="*/ 0 w 821267"/>
              <a:gd name="connsiteY3" fmla="*/ 1058333 h 1058333"/>
              <a:gd name="connsiteX4" fmla="*/ 0 w 821267"/>
              <a:gd name="connsiteY4" fmla="*/ 0 h 1058333"/>
              <a:gd name="connsiteX0" fmla="*/ 0 w 821267"/>
              <a:gd name="connsiteY0" fmla="*/ 0 h 1202266"/>
              <a:gd name="connsiteX1" fmla="*/ 821267 w 821267"/>
              <a:gd name="connsiteY1" fmla="*/ 220133 h 1202266"/>
              <a:gd name="connsiteX2" fmla="*/ 812800 w 821267"/>
              <a:gd name="connsiteY2" fmla="*/ 1202266 h 1202266"/>
              <a:gd name="connsiteX3" fmla="*/ 0 w 821267"/>
              <a:gd name="connsiteY3" fmla="*/ 1058333 h 1202266"/>
              <a:gd name="connsiteX4" fmla="*/ 0 w 821267"/>
              <a:gd name="connsiteY4" fmla="*/ 0 h 1202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1267" h="1202266">
                <a:moveTo>
                  <a:pt x="0" y="0"/>
                </a:moveTo>
                <a:lnTo>
                  <a:pt x="821267" y="220133"/>
                </a:lnTo>
                <a:cubicBezTo>
                  <a:pt x="818445" y="547511"/>
                  <a:pt x="815622" y="874888"/>
                  <a:pt x="812800" y="1202266"/>
                </a:cubicBezTo>
                <a:lnTo>
                  <a:pt x="0" y="1058333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rgbClr val="A9DFF6"/>
              </a:gs>
              <a:gs pos="0">
                <a:srgbClr val="0085C0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Rectangle 4"/>
          <p:cNvSpPr/>
          <p:nvPr userDrawn="1"/>
        </p:nvSpPr>
        <p:spPr>
          <a:xfrm>
            <a:off x="1989390" y="1489792"/>
            <a:ext cx="7154610" cy="1366196"/>
          </a:xfrm>
          <a:prstGeom prst="rect">
            <a:avLst/>
          </a:prstGeom>
          <a:gradFill>
            <a:gsLst>
              <a:gs pos="100000">
                <a:schemeClr val="bg1"/>
              </a:gs>
              <a:gs pos="60000">
                <a:srgbClr val="A9DFF6"/>
              </a:gs>
              <a:gs pos="0">
                <a:srgbClr val="0085C0"/>
              </a:gs>
            </a:gsLst>
            <a:lin ang="108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6" name="Picture 5" descr="sae_r_vrt_dbl_rgb_pos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0092" y="1769641"/>
            <a:ext cx="1303359" cy="80649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 userDrawn="1"/>
        </p:nvSpPr>
        <p:spPr>
          <a:xfrm>
            <a:off x="1" y="1770391"/>
            <a:ext cx="1503017" cy="1277735"/>
          </a:xfrm>
          <a:prstGeom prst="rect">
            <a:avLst/>
          </a:prstGeom>
          <a:gradFill>
            <a:gsLst>
              <a:gs pos="77000">
                <a:srgbClr val="A9DFF6"/>
              </a:gs>
              <a:gs pos="0">
                <a:srgbClr val="0085C0"/>
              </a:gs>
            </a:gsLst>
            <a:lin ang="108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541375" y="3127526"/>
            <a:ext cx="5666339" cy="1603092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defRPr sz="2400" b="0">
                <a:solidFill>
                  <a:schemeClr val="tx1"/>
                </a:solidFill>
                <a:latin typeface="+mn-lt"/>
                <a:cs typeface="Open San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575324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0513" y="273844"/>
            <a:ext cx="8494259" cy="56076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100" b="0" i="0">
                <a:solidFill>
                  <a:srgbClr val="004785"/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290513" y="834606"/>
            <a:ext cx="8494259" cy="366216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+mn-lt"/>
                <a:ea typeface="Open Sans Light" charset="0"/>
                <a:cs typeface="Open Sans Light" charset="0"/>
              </a:defRPr>
            </a:lvl1pPr>
            <a:lvl2pPr marL="173831" indent="-170260">
              <a:buClr>
                <a:srgbClr val="124F94"/>
              </a:buClr>
              <a:buFont typeface="Arial" charset="0"/>
              <a:buChar char="•"/>
              <a:tabLst/>
              <a:defRPr b="0" i="0">
                <a:latin typeface="+mn-lt"/>
                <a:ea typeface="Open Sans Light" charset="0"/>
                <a:cs typeface="Open Sans Light" charset="0"/>
              </a:defRPr>
            </a:lvl2pPr>
            <a:lvl3pPr>
              <a:buClr>
                <a:srgbClr val="124F94"/>
              </a:buClr>
              <a:defRPr b="0" i="0">
                <a:latin typeface="+mn-lt"/>
                <a:ea typeface="Open Sans Light" charset="0"/>
                <a:cs typeface="Open Sans Light" charset="0"/>
              </a:defRPr>
            </a:lvl3pPr>
            <a:lvl4pPr>
              <a:buClr>
                <a:srgbClr val="124F94"/>
              </a:buClr>
              <a:defRPr b="0" i="0">
                <a:latin typeface="+mn-lt"/>
                <a:ea typeface="Open Sans Light" charset="0"/>
                <a:cs typeface="Open Sans Light" charset="0"/>
              </a:defRPr>
            </a:lvl4pPr>
            <a:lvl5pPr>
              <a:buClr>
                <a:srgbClr val="124F94"/>
              </a:buClr>
              <a:defRPr b="0" i="0">
                <a:latin typeface="+mn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SAE Aerospace Presentation to DSP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280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0513" y="273844"/>
            <a:ext cx="8494259" cy="56076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100" b="0" i="0">
                <a:solidFill>
                  <a:srgbClr val="004785"/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290513" y="834606"/>
            <a:ext cx="8494259" cy="366216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+mn-lt"/>
                <a:ea typeface="Open Sans Light" charset="0"/>
                <a:cs typeface="Open Sans Light" charset="0"/>
              </a:defRPr>
            </a:lvl1pPr>
            <a:lvl2pPr marL="173831" indent="-170260">
              <a:buClr>
                <a:srgbClr val="124F94"/>
              </a:buClr>
              <a:buFont typeface="Arial" charset="0"/>
              <a:buChar char="•"/>
              <a:tabLst/>
              <a:defRPr b="0" i="0">
                <a:latin typeface="+mn-lt"/>
                <a:ea typeface="Open Sans Light" charset="0"/>
                <a:cs typeface="Open Sans Light" charset="0"/>
              </a:defRPr>
            </a:lvl2pPr>
            <a:lvl3pPr>
              <a:buClr>
                <a:srgbClr val="124F94"/>
              </a:buClr>
              <a:defRPr b="0" i="0">
                <a:latin typeface="+mn-lt"/>
                <a:ea typeface="Open Sans Light" charset="0"/>
                <a:cs typeface="Open Sans Light" charset="0"/>
              </a:defRPr>
            </a:lvl3pPr>
            <a:lvl4pPr>
              <a:buClr>
                <a:srgbClr val="124F94"/>
              </a:buClr>
              <a:defRPr b="0" i="0">
                <a:latin typeface="+mn-lt"/>
                <a:ea typeface="Open Sans Light" charset="0"/>
                <a:cs typeface="Open Sans Light" charset="0"/>
              </a:defRPr>
            </a:lvl4pPr>
            <a:lvl5pPr>
              <a:buClr>
                <a:srgbClr val="124F94"/>
              </a:buClr>
              <a:defRPr b="0" i="0">
                <a:latin typeface="+mn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SAE Aerospace Presentation to DSP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2362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0513" y="273844"/>
            <a:ext cx="8494259" cy="56076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100" b="0" i="0">
                <a:solidFill>
                  <a:srgbClr val="004785"/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290513" y="834606"/>
            <a:ext cx="8494259" cy="366216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+mn-lt"/>
                <a:ea typeface="Open Sans Light" charset="0"/>
                <a:cs typeface="Open Sans Light" charset="0"/>
              </a:defRPr>
            </a:lvl1pPr>
            <a:lvl2pPr marL="173831" indent="-170260">
              <a:buClr>
                <a:srgbClr val="124F94"/>
              </a:buClr>
              <a:buFont typeface="Arial" charset="0"/>
              <a:buChar char="•"/>
              <a:tabLst/>
              <a:defRPr b="0" i="0">
                <a:latin typeface="+mn-lt"/>
                <a:ea typeface="Open Sans Light" charset="0"/>
                <a:cs typeface="Open Sans Light" charset="0"/>
              </a:defRPr>
            </a:lvl2pPr>
            <a:lvl3pPr>
              <a:buClr>
                <a:srgbClr val="124F94"/>
              </a:buClr>
              <a:defRPr b="0" i="0">
                <a:latin typeface="+mn-lt"/>
                <a:ea typeface="Open Sans Light" charset="0"/>
                <a:cs typeface="Open Sans Light" charset="0"/>
              </a:defRPr>
            </a:lvl3pPr>
            <a:lvl4pPr>
              <a:buClr>
                <a:srgbClr val="124F94"/>
              </a:buClr>
              <a:defRPr b="0" i="0">
                <a:latin typeface="+mn-lt"/>
                <a:ea typeface="Open Sans Light" charset="0"/>
                <a:cs typeface="Open Sans Light" charset="0"/>
              </a:defRPr>
            </a:lvl4pPr>
            <a:lvl5pPr>
              <a:buClr>
                <a:srgbClr val="124F94"/>
              </a:buClr>
              <a:defRPr b="0" i="0">
                <a:latin typeface="+mn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90513" y="779428"/>
            <a:ext cx="84942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SAE Aerospace Presentation to DSP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9867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45584" y="273844"/>
            <a:ext cx="7044531" cy="56076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100" b="0" i="0">
                <a:solidFill>
                  <a:srgbClr val="004785"/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981815" y="273844"/>
            <a:ext cx="0" cy="560762"/>
          </a:xfrm>
          <a:prstGeom prst="line">
            <a:avLst/>
          </a:prstGeom>
          <a:ln w="9525">
            <a:solidFill>
              <a:srgbClr val="124F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290514" y="1073117"/>
            <a:ext cx="7799602" cy="33439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+mn-lt"/>
                <a:ea typeface="Open Sans Light" charset="0"/>
                <a:cs typeface="Open Sans Light" charset="0"/>
              </a:defRPr>
            </a:lvl1pPr>
            <a:lvl2pPr marL="173831" indent="-173831">
              <a:buClr>
                <a:srgbClr val="124F94"/>
              </a:buClr>
              <a:buFont typeface="Arial" charset="0"/>
              <a:buChar char="•"/>
              <a:tabLst/>
              <a:defRPr b="0" i="0">
                <a:latin typeface="+mn-lt"/>
                <a:ea typeface="Open Sans Light" charset="0"/>
                <a:cs typeface="Open Sans Light" charset="0"/>
              </a:defRPr>
            </a:lvl2pPr>
            <a:lvl3pPr>
              <a:buClr>
                <a:srgbClr val="124F94"/>
              </a:buClr>
              <a:defRPr b="0" i="0">
                <a:latin typeface="+mn-lt"/>
                <a:ea typeface="Open Sans Light" charset="0"/>
                <a:cs typeface="Open Sans Light" charset="0"/>
              </a:defRPr>
            </a:lvl3pPr>
            <a:lvl4pPr>
              <a:buClr>
                <a:srgbClr val="124F94"/>
              </a:buClr>
              <a:defRPr b="0" i="0">
                <a:latin typeface="+mn-lt"/>
                <a:ea typeface="Open Sans Light" charset="0"/>
                <a:cs typeface="Open Sans Light" charset="0"/>
              </a:defRPr>
            </a:lvl4pPr>
            <a:lvl5pPr>
              <a:buClr>
                <a:srgbClr val="124F94"/>
              </a:buClr>
              <a:defRPr b="0" i="0">
                <a:latin typeface="+mn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0513" y="273844"/>
            <a:ext cx="553641" cy="560785"/>
          </a:xfrm>
          <a:prstGeom prst="rect">
            <a:avLst/>
          </a:prstGeom>
        </p:spPr>
        <p:txBody>
          <a:bodyPr/>
          <a:lstStyle>
            <a:lvl1pPr>
              <a:defRPr sz="600" b="0" i="0"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SAE Aerospace Presentation to DSP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9604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58179" y="1793624"/>
            <a:ext cx="6387698" cy="1181469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050" b="0" i="0">
                <a:solidFill>
                  <a:srgbClr val="004785"/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27226" y="1793624"/>
            <a:ext cx="1200150" cy="12001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50" b="0" i="0"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2127355" y="1784243"/>
            <a:ext cx="0" cy="1208868"/>
          </a:xfrm>
          <a:prstGeom prst="line">
            <a:avLst/>
          </a:prstGeom>
          <a:ln w="12700">
            <a:solidFill>
              <a:srgbClr val="124F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SAE Aerospace Presentation to DSP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374521"/>
      </p:ext>
    </p:extLst>
  </p:cSld>
  <p:clrMapOvr>
    <a:masterClrMapping/>
  </p:clrMapOvr>
  <p:transition spd="slow"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alphaModFix amt="6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0" y="-8737"/>
            <a:ext cx="9150347" cy="514835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46280" y="2023502"/>
            <a:ext cx="8530592" cy="7852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0" i="0">
                <a:solidFill>
                  <a:srgbClr val="124F94"/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8649549" y="4789967"/>
            <a:ext cx="35137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BAFEA429-A9BA-DF40-9775-6F2EBFB90EA1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‹#›</a:t>
            </a:fld>
            <a:endParaRPr lang="en-US" sz="1050" dirty="0"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SAE Aerospace Presentation to DSP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193496"/>
      </p:ext>
    </p:extLst>
  </p:cSld>
  <p:clrMapOvr>
    <a:masterClrMapping/>
  </p:clrMapOvr>
  <p:transition spd="slow"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738"/>
            <a:ext cx="9150347" cy="51483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24" y="-1896"/>
            <a:ext cx="9150347" cy="514835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46280" y="2023502"/>
            <a:ext cx="8530592" cy="7852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0" i="0">
                <a:solidFill>
                  <a:srgbClr val="124F94"/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8649549" y="4789967"/>
            <a:ext cx="35137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BAFEA429-A9BA-DF40-9775-6F2EBFB90EA1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‹#›</a:t>
            </a:fld>
            <a:endParaRPr lang="en-US" sz="1050" dirty="0"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SAE Aerospace Presentation to DSP 2022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306389" y="5031948"/>
            <a:ext cx="5343028" cy="692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50" dirty="0"/>
              <a:t>Copyright © SAE International. Further use or distribution is not permitted without permission from SAE International.</a:t>
            </a:r>
          </a:p>
        </p:txBody>
      </p:sp>
    </p:spTree>
    <p:extLst>
      <p:ext uri="{BB962C8B-B14F-4D97-AF65-F5344CB8AC3E}">
        <p14:creationId xmlns:p14="http://schemas.microsoft.com/office/powerpoint/2010/main" val="2416115808"/>
      </p:ext>
    </p:extLst>
  </p:cSld>
  <p:clrMapOvr>
    <a:masterClrMapping/>
  </p:clrMapOvr>
  <p:transition spd="slow"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0" y="-13193"/>
            <a:ext cx="9150347" cy="51483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24" y="-1896"/>
            <a:ext cx="9150347" cy="514835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46280" y="2023502"/>
            <a:ext cx="8530592" cy="7852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0" i="0">
                <a:solidFill>
                  <a:srgbClr val="124F94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8649549" y="4789967"/>
            <a:ext cx="35137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BAFEA429-A9BA-DF40-9775-6F2EBFB90EA1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‹#›</a:t>
            </a:fld>
            <a:endParaRPr lang="en-US" sz="1050" dirty="0"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SAE Aerospace Presentation to DSP 2022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9A6F40-EC50-409B-BE47-539EC4F7AFCF}"/>
              </a:ext>
            </a:extLst>
          </p:cNvPr>
          <p:cNvSpPr txBox="1"/>
          <p:nvPr userDrawn="1"/>
        </p:nvSpPr>
        <p:spPr>
          <a:xfrm>
            <a:off x="306389" y="5031948"/>
            <a:ext cx="5343028" cy="692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50" dirty="0"/>
              <a:t>Copyright © SAE International. Further use or distribution is not permitted without permission from SAE International.</a:t>
            </a:r>
          </a:p>
        </p:txBody>
      </p:sp>
    </p:spTree>
    <p:extLst>
      <p:ext uri="{BB962C8B-B14F-4D97-AF65-F5344CB8AC3E}">
        <p14:creationId xmlns:p14="http://schemas.microsoft.com/office/powerpoint/2010/main" val="551178625"/>
      </p:ext>
    </p:extLst>
  </p:cSld>
  <p:clrMapOvr>
    <a:masterClrMapping/>
  </p:clrMapOvr>
  <p:transition spd="slow"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1" y="-8738"/>
            <a:ext cx="9150347" cy="51483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24" y="-1896"/>
            <a:ext cx="9150347" cy="514835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46280" y="2023502"/>
            <a:ext cx="8530592" cy="7852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0" i="0">
                <a:solidFill>
                  <a:srgbClr val="124F94"/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8649549" y="4789967"/>
            <a:ext cx="35137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BAFEA429-A9BA-DF40-9775-6F2EBFB90EA1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‹#›</a:t>
            </a:fld>
            <a:endParaRPr lang="en-US" sz="1050" dirty="0"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SAE Aerospace Presentation to DSP 2022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EBC831-476E-46FB-9B14-E6C095CFF79C}"/>
              </a:ext>
            </a:extLst>
          </p:cNvPr>
          <p:cNvSpPr txBox="1"/>
          <p:nvPr userDrawn="1"/>
        </p:nvSpPr>
        <p:spPr>
          <a:xfrm>
            <a:off x="306389" y="5031948"/>
            <a:ext cx="5343028" cy="692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50" dirty="0"/>
              <a:t>Copyright © SAE International. Further use or distribution is not permitted without permission from SAE International.</a:t>
            </a:r>
          </a:p>
        </p:txBody>
      </p:sp>
    </p:spTree>
    <p:extLst>
      <p:ext uri="{BB962C8B-B14F-4D97-AF65-F5344CB8AC3E}">
        <p14:creationId xmlns:p14="http://schemas.microsoft.com/office/powerpoint/2010/main" val="1734455519"/>
      </p:ext>
    </p:extLst>
  </p:cSld>
  <p:clrMapOvr>
    <a:masterClrMapping/>
  </p:clrMapOvr>
  <p:transition spd="slow"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45" y="-11433"/>
            <a:ext cx="9150345" cy="51483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24" y="-1896"/>
            <a:ext cx="9150347" cy="514835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46280" y="2023502"/>
            <a:ext cx="8530592" cy="7852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0" i="0">
                <a:solidFill>
                  <a:srgbClr val="124F94"/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8649549" y="4789967"/>
            <a:ext cx="35137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BAFEA429-A9BA-DF40-9775-6F2EBFB90EA1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‹#›</a:t>
            </a:fld>
            <a:endParaRPr lang="en-US" sz="1050" dirty="0">
              <a:latin typeface="+mn-lt"/>
            </a:endParaRP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E76EC7A8-13E2-417A-BAEC-88BC0E90E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6388" y="4850881"/>
            <a:ext cx="6738101" cy="1518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25">
                <a:solidFill>
                  <a:schemeClr val="accent1"/>
                </a:solidFill>
              </a:defRPr>
            </a:lvl1pPr>
          </a:lstStyle>
          <a:p>
            <a:r>
              <a:rPr lang="en-US"/>
              <a:t>SAE Aerospace Presentation to DSP 2022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9A7AB9-1A0D-4773-A8F2-9065EF2700A9}"/>
              </a:ext>
            </a:extLst>
          </p:cNvPr>
          <p:cNvSpPr txBox="1"/>
          <p:nvPr userDrawn="1"/>
        </p:nvSpPr>
        <p:spPr>
          <a:xfrm>
            <a:off x="306389" y="5043874"/>
            <a:ext cx="5343028" cy="692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50" dirty="0"/>
              <a:t>Copyright © SAE International. Further use or distribution is not permitted without permission from SAE International.</a:t>
            </a:r>
          </a:p>
        </p:txBody>
      </p:sp>
    </p:spTree>
    <p:extLst>
      <p:ext uri="{BB962C8B-B14F-4D97-AF65-F5344CB8AC3E}">
        <p14:creationId xmlns:p14="http://schemas.microsoft.com/office/powerpoint/2010/main" val="320977338"/>
      </p:ext>
    </p:extLst>
  </p:cSld>
  <p:clrMapOvr>
    <a:masterClrMapping/>
  </p:clrMapOvr>
  <p:transition spd="slow"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49" y="-13448"/>
            <a:ext cx="9150345" cy="51483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24" y="-1896"/>
            <a:ext cx="9150347" cy="514835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46280" y="2023502"/>
            <a:ext cx="8530592" cy="7852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0" i="0">
                <a:solidFill>
                  <a:srgbClr val="124F94"/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8649549" y="4789967"/>
            <a:ext cx="35137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BAFEA429-A9BA-DF40-9775-6F2EBFB90EA1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‹#›</a:t>
            </a:fld>
            <a:endParaRPr lang="en-US" sz="1050" dirty="0"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SAE Aerospace Presentation to DSP 2022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AF008A-E0DC-4EED-A0D9-44EC1F795E49}"/>
              </a:ext>
            </a:extLst>
          </p:cNvPr>
          <p:cNvSpPr txBox="1"/>
          <p:nvPr userDrawn="1"/>
        </p:nvSpPr>
        <p:spPr>
          <a:xfrm>
            <a:off x="306389" y="5031948"/>
            <a:ext cx="5343028" cy="692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50" dirty="0"/>
              <a:t>Copyright © SAE International. Further use or distribution is not permitted without permission from SAE International.</a:t>
            </a:r>
          </a:p>
        </p:txBody>
      </p:sp>
    </p:spTree>
    <p:extLst>
      <p:ext uri="{BB962C8B-B14F-4D97-AF65-F5344CB8AC3E}">
        <p14:creationId xmlns:p14="http://schemas.microsoft.com/office/powerpoint/2010/main" val="52617277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0513" y="273844"/>
            <a:ext cx="8494259" cy="56076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100" b="0" i="0">
                <a:solidFill>
                  <a:srgbClr val="004785"/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290513" y="834606"/>
            <a:ext cx="8494259" cy="366216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+mn-lt"/>
                <a:ea typeface="Open Sans Light" charset="0"/>
                <a:cs typeface="Open Sans Light" charset="0"/>
              </a:defRPr>
            </a:lvl1pPr>
            <a:lvl2pPr marL="173831" indent="-170260">
              <a:buClr>
                <a:srgbClr val="124F94"/>
              </a:buClr>
              <a:buFont typeface="Arial" charset="0"/>
              <a:buChar char="•"/>
              <a:tabLst/>
              <a:defRPr b="0" i="0">
                <a:latin typeface="+mn-lt"/>
                <a:ea typeface="Open Sans Light" charset="0"/>
                <a:cs typeface="Open Sans Light" charset="0"/>
              </a:defRPr>
            </a:lvl2pPr>
            <a:lvl3pPr>
              <a:buClr>
                <a:srgbClr val="124F94"/>
              </a:buClr>
              <a:defRPr b="0" i="0">
                <a:latin typeface="+mn-lt"/>
                <a:ea typeface="Open Sans Light" charset="0"/>
                <a:cs typeface="Open Sans Light" charset="0"/>
              </a:defRPr>
            </a:lvl3pPr>
            <a:lvl4pPr>
              <a:buClr>
                <a:srgbClr val="124F94"/>
              </a:buClr>
              <a:defRPr b="0" i="0">
                <a:latin typeface="+mn-lt"/>
                <a:ea typeface="Open Sans Light" charset="0"/>
                <a:cs typeface="Open Sans Light" charset="0"/>
              </a:defRPr>
            </a:lvl4pPr>
            <a:lvl5pPr>
              <a:buClr>
                <a:srgbClr val="124F94"/>
              </a:buClr>
              <a:defRPr b="0" i="0">
                <a:latin typeface="+mn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90513" y="779428"/>
            <a:ext cx="84942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SAE Aerospace Presentation to DSP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5998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62"/>
            <a:ext cx="9150347" cy="514603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46280" y="2023502"/>
            <a:ext cx="7886700" cy="7852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0">
                <a:solidFill>
                  <a:srgbClr val="124F94"/>
                </a:solidFill>
                <a:latin typeface="+mn-lt"/>
                <a:cs typeface="Open San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9150349" cy="5148358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8666781" y="4795328"/>
            <a:ext cx="3513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2F9CF96-D3BD-434C-8CE7-9B715601D5A8}" type="slidenum">
              <a:rPr lang="en-US" sz="1050" smtClean="0">
                <a:solidFill>
                  <a:schemeClr val="bg1"/>
                </a:solidFill>
              </a:rPr>
              <a:t>‹#›</a:t>
            </a:fld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D88900-C824-4C0C-BCE8-5014EED8D7FA}"/>
              </a:ext>
            </a:extLst>
          </p:cNvPr>
          <p:cNvSpPr txBox="1"/>
          <p:nvPr userDrawn="1"/>
        </p:nvSpPr>
        <p:spPr>
          <a:xfrm>
            <a:off x="306389" y="5031948"/>
            <a:ext cx="5343028" cy="692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50" dirty="0"/>
              <a:t>Copyright © SAE International. Further use or distribution is not permitted without permission from SAE International.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E696286F-E2B6-42EE-AA18-E317FBECDE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6388" y="4850881"/>
            <a:ext cx="6738101" cy="151871"/>
          </a:xfrm>
        </p:spPr>
        <p:txBody>
          <a:bodyPr/>
          <a:lstStyle/>
          <a:p>
            <a:r>
              <a:rPr lang="en-US"/>
              <a:t>SAE Aerospace Presentation to DSP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063367"/>
      </p:ext>
    </p:extLst>
  </p:cSld>
  <p:clrMapOvr>
    <a:masterClrMapping/>
  </p:clrMapOvr>
  <p:transition spd="slow"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SAE Aerospace Presentation to DSP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1762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Two-third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/>
          <p:nvPr userDrawn="1"/>
        </p:nvSpPr>
        <p:spPr bwMode="hidden">
          <a:xfrm>
            <a:off x="0" y="295749"/>
            <a:ext cx="9144000" cy="4847753"/>
          </a:xfrm>
          <a:custGeom>
            <a:avLst/>
            <a:gdLst>
              <a:gd name="connsiteX0" fmla="*/ 0 w 9144000"/>
              <a:gd name="connsiteY0" fmla="*/ 0 h 758952"/>
              <a:gd name="connsiteX1" fmla="*/ 9144000 w 9144000"/>
              <a:gd name="connsiteY1" fmla="*/ 0 h 758952"/>
              <a:gd name="connsiteX2" fmla="*/ 9144000 w 9144000"/>
              <a:gd name="connsiteY2" fmla="*/ 758952 h 758952"/>
              <a:gd name="connsiteX3" fmla="*/ 0 w 9144000"/>
              <a:gd name="connsiteY3" fmla="*/ 758952 h 758952"/>
              <a:gd name="connsiteX4" fmla="*/ 0 w 9144000"/>
              <a:gd name="connsiteY4" fmla="*/ 0 h 758952"/>
              <a:gd name="connsiteX0" fmla="*/ 0 w 9144000"/>
              <a:gd name="connsiteY0" fmla="*/ 0 h 760491"/>
              <a:gd name="connsiteX1" fmla="*/ 9144000 w 9144000"/>
              <a:gd name="connsiteY1" fmla="*/ 0 h 760491"/>
              <a:gd name="connsiteX2" fmla="*/ 9144000 w 9144000"/>
              <a:gd name="connsiteY2" fmla="*/ 758952 h 760491"/>
              <a:gd name="connsiteX3" fmla="*/ 8872396 w 9144000"/>
              <a:gd name="connsiteY3" fmla="*/ 760491 h 760491"/>
              <a:gd name="connsiteX4" fmla="*/ 0 w 9144000"/>
              <a:gd name="connsiteY4" fmla="*/ 758952 h 760491"/>
              <a:gd name="connsiteX5" fmla="*/ 0 w 9144000"/>
              <a:gd name="connsiteY5" fmla="*/ 0 h 760491"/>
              <a:gd name="connsiteX0" fmla="*/ 0 w 9144000"/>
              <a:gd name="connsiteY0" fmla="*/ 0 h 760491"/>
              <a:gd name="connsiteX1" fmla="*/ 9144000 w 9144000"/>
              <a:gd name="connsiteY1" fmla="*/ 0 h 760491"/>
              <a:gd name="connsiteX2" fmla="*/ 9144000 w 9144000"/>
              <a:gd name="connsiteY2" fmla="*/ 295747 h 760491"/>
              <a:gd name="connsiteX3" fmla="*/ 9144000 w 9144000"/>
              <a:gd name="connsiteY3" fmla="*/ 758952 h 760491"/>
              <a:gd name="connsiteX4" fmla="*/ 8872396 w 9144000"/>
              <a:gd name="connsiteY4" fmla="*/ 760491 h 760491"/>
              <a:gd name="connsiteX5" fmla="*/ 0 w 9144000"/>
              <a:gd name="connsiteY5" fmla="*/ 758952 h 760491"/>
              <a:gd name="connsiteX6" fmla="*/ 0 w 9144000"/>
              <a:gd name="connsiteY6" fmla="*/ 0 h 760491"/>
              <a:gd name="connsiteX0" fmla="*/ 0 w 9144000"/>
              <a:gd name="connsiteY0" fmla="*/ 0 h 760491"/>
              <a:gd name="connsiteX1" fmla="*/ 9144000 w 9144000"/>
              <a:gd name="connsiteY1" fmla="*/ 0 h 760491"/>
              <a:gd name="connsiteX2" fmla="*/ 9144000 w 9144000"/>
              <a:gd name="connsiteY2" fmla="*/ 295747 h 760491"/>
              <a:gd name="connsiteX3" fmla="*/ 8872396 w 9144000"/>
              <a:gd name="connsiteY3" fmla="*/ 760491 h 760491"/>
              <a:gd name="connsiteX4" fmla="*/ 0 w 9144000"/>
              <a:gd name="connsiteY4" fmla="*/ 758952 h 760491"/>
              <a:gd name="connsiteX5" fmla="*/ 0 w 9144000"/>
              <a:gd name="connsiteY5" fmla="*/ 0 h 760491"/>
              <a:gd name="connsiteX0" fmla="*/ 0 w 9144000"/>
              <a:gd name="connsiteY0" fmla="*/ 0 h 5143500"/>
              <a:gd name="connsiteX1" fmla="*/ 9144000 w 9144000"/>
              <a:gd name="connsiteY1" fmla="*/ 5143500 h 5143500"/>
              <a:gd name="connsiteX2" fmla="*/ 9144000 w 9144000"/>
              <a:gd name="connsiteY2" fmla="*/ 295747 h 5143500"/>
              <a:gd name="connsiteX3" fmla="*/ 8872396 w 9144000"/>
              <a:gd name="connsiteY3" fmla="*/ 760491 h 5143500"/>
              <a:gd name="connsiteX4" fmla="*/ 0 w 9144000"/>
              <a:gd name="connsiteY4" fmla="*/ 758952 h 5143500"/>
              <a:gd name="connsiteX5" fmla="*/ 0 w 9144000"/>
              <a:gd name="connsiteY5" fmla="*/ 0 h 5143500"/>
              <a:gd name="connsiteX0" fmla="*/ 0 w 9144000"/>
              <a:gd name="connsiteY0" fmla="*/ 4847753 h 4847753"/>
              <a:gd name="connsiteX1" fmla="*/ 9144000 w 9144000"/>
              <a:gd name="connsiteY1" fmla="*/ 4847753 h 4847753"/>
              <a:gd name="connsiteX2" fmla="*/ 9144000 w 9144000"/>
              <a:gd name="connsiteY2" fmla="*/ 0 h 4847753"/>
              <a:gd name="connsiteX3" fmla="*/ 8872396 w 9144000"/>
              <a:gd name="connsiteY3" fmla="*/ 464744 h 4847753"/>
              <a:gd name="connsiteX4" fmla="*/ 0 w 9144000"/>
              <a:gd name="connsiteY4" fmla="*/ 463205 h 4847753"/>
              <a:gd name="connsiteX5" fmla="*/ 0 w 9144000"/>
              <a:gd name="connsiteY5" fmla="*/ 4847753 h 4847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4847753">
                <a:moveTo>
                  <a:pt x="0" y="4847753"/>
                </a:moveTo>
                <a:lnTo>
                  <a:pt x="9144000" y="4847753"/>
                </a:lnTo>
                <a:lnTo>
                  <a:pt x="9144000" y="0"/>
                </a:lnTo>
                <a:lnTo>
                  <a:pt x="8872396" y="464744"/>
                </a:lnTo>
                <a:lnTo>
                  <a:pt x="0" y="463205"/>
                </a:lnTo>
                <a:lnTo>
                  <a:pt x="0" y="48477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8229600" cy="502920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57200" y="911224"/>
            <a:ext cx="5440680" cy="3657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6035040" y="911224"/>
            <a:ext cx="2651760" cy="3657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05934"/>
            <a:ext cx="2895600" cy="128016"/>
          </a:xfrm>
        </p:spPr>
        <p:txBody>
          <a:bodyPr/>
          <a:lstStyle/>
          <a:p>
            <a:r>
              <a:rPr lang="en-US"/>
              <a:t>SAE Aerospace Presentation to DSP 2022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6553200" y="4805934"/>
            <a:ext cx="2133600" cy="128016"/>
          </a:xfrm>
        </p:spPr>
        <p:txBody>
          <a:bodyPr/>
          <a:lstStyle/>
          <a:p>
            <a:fld id="{C5A2E38E-3676-4AC9-AE40-117CF2D4B3A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57200" y="4760215"/>
            <a:ext cx="8229600" cy="119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457200" y="4805935"/>
            <a:ext cx="213055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b="1" cap="all" baseline="0" dirty="0">
                <a:latin typeface="+mj-lt"/>
              </a:rPr>
              <a:t>SAE INTERNATIONAL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2286000" y="4917074"/>
            <a:ext cx="4572000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ctr"/>
            <a:r>
              <a:rPr lang="en-US" sz="5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Copyright © SAE International.  Further use or distribution is not permitted without permission from SAE</a:t>
            </a:r>
            <a:endParaRPr lang="en-US" sz="5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468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One-third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/>
          <p:cNvSpPr/>
          <p:nvPr userDrawn="1"/>
        </p:nvSpPr>
        <p:spPr bwMode="hidden">
          <a:xfrm>
            <a:off x="0" y="295749"/>
            <a:ext cx="9144000" cy="4847753"/>
          </a:xfrm>
          <a:custGeom>
            <a:avLst/>
            <a:gdLst>
              <a:gd name="connsiteX0" fmla="*/ 0 w 9144000"/>
              <a:gd name="connsiteY0" fmla="*/ 0 h 758952"/>
              <a:gd name="connsiteX1" fmla="*/ 9144000 w 9144000"/>
              <a:gd name="connsiteY1" fmla="*/ 0 h 758952"/>
              <a:gd name="connsiteX2" fmla="*/ 9144000 w 9144000"/>
              <a:gd name="connsiteY2" fmla="*/ 758952 h 758952"/>
              <a:gd name="connsiteX3" fmla="*/ 0 w 9144000"/>
              <a:gd name="connsiteY3" fmla="*/ 758952 h 758952"/>
              <a:gd name="connsiteX4" fmla="*/ 0 w 9144000"/>
              <a:gd name="connsiteY4" fmla="*/ 0 h 758952"/>
              <a:gd name="connsiteX0" fmla="*/ 0 w 9144000"/>
              <a:gd name="connsiteY0" fmla="*/ 0 h 760491"/>
              <a:gd name="connsiteX1" fmla="*/ 9144000 w 9144000"/>
              <a:gd name="connsiteY1" fmla="*/ 0 h 760491"/>
              <a:gd name="connsiteX2" fmla="*/ 9144000 w 9144000"/>
              <a:gd name="connsiteY2" fmla="*/ 758952 h 760491"/>
              <a:gd name="connsiteX3" fmla="*/ 8872396 w 9144000"/>
              <a:gd name="connsiteY3" fmla="*/ 760491 h 760491"/>
              <a:gd name="connsiteX4" fmla="*/ 0 w 9144000"/>
              <a:gd name="connsiteY4" fmla="*/ 758952 h 760491"/>
              <a:gd name="connsiteX5" fmla="*/ 0 w 9144000"/>
              <a:gd name="connsiteY5" fmla="*/ 0 h 760491"/>
              <a:gd name="connsiteX0" fmla="*/ 0 w 9144000"/>
              <a:gd name="connsiteY0" fmla="*/ 0 h 760491"/>
              <a:gd name="connsiteX1" fmla="*/ 9144000 w 9144000"/>
              <a:gd name="connsiteY1" fmla="*/ 0 h 760491"/>
              <a:gd name="connsiteX2" fmla="*/ 9144000 w 9144000"/>
              <a:gd name="connsiteY2" fmla="*/ 295747 h 760491"/>
              <a:gd name="connsiteX3" fmla="*/ 9144000 w 9144000"/>
              <a:gd name="connsiteY3" fmla="*/ 758952 h 760491"/>
              <a:gd name="connsiteX4" fmla="*/ 8872396 w 9144000"/>
              <a:gd name="connsiteY4" fmla="*/ 760491 h 760491"/>
              <a:gd name="connsiteX5" fmla="*/ 0 w 9144000"/>
              <a:gd name="connsiteY5" fmla="*/ 758952 h 760491"/>
              <a:gd name="connsiteX6" fmla="*/ 0 w 9144000"/>
              <a:gd name="connsiteY6" fmla="*/ 0 h 760491"/>
              <a:gd name="connsiteX0" fmla="*/ 0 w 9144000"/>
              <a:gd name="connsiteY0" fmla="*/ 0 h 760491"/>
              <a:gd name="connsiteX1" fmla="*/ 9144000 w 9144000"/>
              <a:gd name="connsiteY1" fmla="*/ 0 h 760491"/>
              <a:gd name="connsiteX2" fmla="*/ 9144000 w 9144000"/>
              <a:gd name="connsiteY2" fmla="*/ 295747 h 760491"/>
              <a:gd name="connsiteX3" fmla="*/ 8872396 w 9144000"/>
              <a:gd name="connsiteY3" fmla="*/ 760491 h 760491"/>
              <a:gd name="connsiteX4" fmla="*/ 0 w 9144000"/>
              <a:gd name="connsiteY4" fmla="*/ 758952 h 760491"/>
              <a:gd name="connsiteX5" fmla="*/ 0 w 9144000"/>
              <a:gd name="connsiteY5" fmla="*/ 0 h 760491"/>
              <a:gd name="connsiteX0" fmla="*/ 0 w 9144000"/>
              <a:gd name="connsiteY0" fmla="*/ 0 h 5143500"/>
              <a:gd name="connsiteX1" fmla="*/ 9144000 w 9144000"/>
              <a:gd name="connsiteY1" fmla="*/ 5143500 h 5143500"/>
              <a:gd name="connsiteX2" fmla="*/ 9144000 w 9144000"/>
              <a:gd name="connsiteY2" fmla="*/ 295747 h 5143500"/>
              <a:gd name="connsiteX3" fmla="*/ 8872396 w 9144000"/>
              <a:gd name="connsiteY3" fmla="*/ 760491 h 5143500"/>
              <a:gd name="connsiteX4" fmla="*/ 0 w 9144000"/>
              <a:gd name="connsiteY4" fmla="*/ 758952 h 5143500"/>
              <a:gd name="connsiteX5" fmla="*/ 0 w 9144000"/>
              <a:gd name="connsiteY5" fmla="*/ 0 h 5143500"/>
              <a:gd name="connsiteX0" fmla="*/ 0 w 9144000"/>
              <a:gd name="connsiteY0" fmla="*/ 4847753 h 4847753"/>
              <a:gd name="connsiteX1" fmla="*/ 9144000 w 9144000"/>
              <a:gd name="connsiteY1" fmla="*/ 4847753 h 4847753"/>
              <a:gd name="connsiteX2" fmla="*/ 9144000 w 9144000"/>
              <a:gd name="connsiteY2" fmla="*/ 0 h 4847753"/>
              <a:gd name="connsiteX3" fmla="*/ 8872396 w 9144000"/>
              <a:gd name="connsiteY3" fmla="*/ 464744 h 4847753"/>
              <a:gd name="connsiteX4" fmla="*/ 0 w 9144000"/>
              <a:gd name="connsiteY4" fmla="*/ 463205 h 4847753"/>
              <a:gd name="connsiteX5" fmla="*/ 0 w 9144000"/>
              <a:gd name="connsiteY5" fmla="*/ 4847753 h 4847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4847753">
                <a:moveTo>
                  <a:pt x="0" y="4847753"/>
                </a:moveTo>
                <a:lnTo>
                  <a:pt x="9144000" y="4847753"/>
                </a:lnTo>
                <a:lnTo>
                  <a:pt x="9144000" y="0"/>
                </a:lnTo>
                <a:lnTo>
                  <a:pt x="8872396" y="464744"/>
                </a:lnTo>
                <a:lnTo>
                  <a:pt x="0" y="463205"/>
                </a:lnTo>
                <a:lnTo>
                  <a:pt x="0" y="48477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8229600" cy="502920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57200" y="911224"/>
            <a:ext cx="2651760" cy="3657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3246120" y="911224"/>
            <a:ext cx="5440680" cy="3657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05934"/>
            <a:ext cx="2895600" cy="128016"/>
          </a:xfrm>
        </p:spPr>
        <p:txBody>
          <a:bodyPr/>
          <a:lstStyle/>
          <a:p>
            <a:r>
              <a:rPr lang="en-US"/>
              <a:t>SAE Aerospace Presentation to DSP 2022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6553200" y="4805934"/>
            <a:ext cx="2133600" cy="128016"/>
          </a:xfrm>
        </p:spPr>
        <p:txBody>
          <a:bodyPr/>
          <a:lstStyle/>
          <a:p>
            <a:fld id="{C5A2E38E-3676-4AC9-AE40-117CF2D4B3A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57200" y="4760215"/>
            <a:ext cx="8229600" cy="119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457200" y="4805935"/>
            <a:ext cx="213055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b="1" cap="all" baseline="0" dirty="0">
                <a:latin typeface="+mj-lt"/>
              </a:rPr>
              <a:t>SAE INTERNATIONAL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2286000" y="4917074"/>
            <a:ext cx="4572000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ctr"/>
            <a:r>
              <a:rPr lang="en-US" sz="5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Copyright © SAE International.  Further use or distribution is not permitted without permission from SAE</a:t>
            </a:r>
            <a:endParaRPr lang="en-US" sz="5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0855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 userDrawn="1"/>
        </p:nvSpPr>
        <p:spPr bwMode="hidden">
          <a:xfrm>
            <a:off x="0" y="295749"/>
            <a:ext cx="9144000" cy="4847753"/>
          </a:xfrm>
          <a:custGeom>
            <a:avLst/>
            <a:gdLst>
              <a:gd name="connsiteX0" fmla="*/ 0 w 9144000"/>
              <a:gd name="connsiteY0" fmla="*/ 0 h 758952"/>
              <a:gd name="connsiteX1" fmla="*/ 9144000 w 9144000"/>
              <a:gd name="connsiteY1" fmla="*/ 0 h 758952"/>
              <a:gd name="connsiteX2" fmla="*/ 9144000 w 9144000"/>
              <a:gd name="connsiteY2" fmla="*/ 758952 h 758952"/>
              <a:gd name="connsiteX3" fmla="*/ 0 w 9144000"/>
              <a:gd name="connsiteY3" fmla="*/ 758952 h 758952"/>
              <a:gd name="connsiteX4" fmla="*/ 0 w 9144000"/>
              <a:gd name="connsiteY4" fmla="*/ 0 h 758952"/>
              <a:gd name="connsiteX0" fmla="*/ 0 w 9144000"/>
              <a:gd name="connsiteY0" fmla="*/ 0 h 760491"/>
              <a:gd name="connsiteX1" fmla="*/ 9144000 w 9144000"/>
              <a:gd name="connsiteY1" fmla="*/ 0 h 760491"/>
              <a:gd name="connsiteX2" fmla="*/ 9144000 w 9144000"/>
              <a:gd name="connsiteY2" fmla="*/ 758952 h 760491"/>
              <a:gd name="connsiteX3" fmla="*/ 8872396 w 9144000"/>
              <a:gd name="connsiteY3" fmla="*/ 760491 h 760491"/>
              <a:gd name="connsiteX4" fmla="*/ 0 w 9144000"/>
              <a:gd name="connsiteY4" fmla="*/ 758952 h 760491"/>
              <a:gd name="connsiteX5" fmla="*/ 0 w 9144000"/>
              <a:gd name="connsiteY5" fmla="*/ 0 h 760491"/>
              <a:gd name="connsiteX0" fmla="*/ 0 w 9144000"/>
              <a:gd name="connsiteY0" fmla="*/ 0 h 760491"/>
              <a:gd name="connsiteX1" fmla="*/ 9144000 w 9144000"/>
              <a:gd name="connsiteY1" fmla="*/ 0 h 760491"/>
              <a:gd name="connsiteX2" fmla="*/ 9144000 w 9144000"/>
              <a:gd name="connsiteY2" fmla="*/ 295747 h 760491"/>
              <a:gd name="connsiteX3" fmla="*/ 9144000 w 9144000"/>
              <a:gd name="connsiteY3" fmla="*/ 758952 h 760491"/>
              <a:gd name="connsiteX4" fmla="*/ 8872396 w 9144000"/>
              <a:gd name="connsiteY4" fmla="*/ 760491 h 760491"/>
              <a:gd name="connsiteX5" fmla="*/ 0 w 9144000"/>
              <a:gd name="connsiteY5" fmla="*/ 758952 h 760491"/>
              <a:gd name="connsiteX6" fmla="*/ 0 w 9144000"/>
              <a:gd name="connsiteY6" fmla="*/ 0 h 760491"/>
              <a:gd name="connsiteX0" fmla="*/ 0 w 9144000"/>
              <a:gd name="connsiteY0" fmla="*/ 0 h 760491"/>
              <a:gd name="connsiteX1" fmla="*/ 9144000 w 9144000"/>
              <a:gd name="connsiteY1" fmla="*/ 0 h 760491"/>
              <a:gd name="connsiteX2" fmla="*/ 9144000 w 9144000"/>
              <a:gd name="connsiteY2" fmla="*/ 295747 h 760491"/>
              <a:gd name="connsiteX3" fmla="*/ 8872396 w 9144000"/>
              <a:gd name="connsiteY3" fmla="*/ 760491 h 760491"/>
              <a:gd name="connsiteX4" fmla="*/ 0 w 9144000"/>
              <a:gd name="connsiteY4" fmla="*/ 758952 h 760491"/>
              <a:gd name="connsiteX5" fmla="*/ 0 w 9144000"/>
              <a:gd name="connsiteY5" fmla="*/ 0 h 760491"/>
              <a:gd name="connsiteX0" fmla="*/ 0 w 9144000"/>
              <a:gd name="connsiteY0" fmla="*/ 0 h 5143500"/>
              <a:gd name="connsiteX1" fmla="*/ 9144000 w 9144000"/>
              <a:gd name="connsiteY1" fmla="*/ 5143500 h 5143500"/>
              <a:gd name="connsiteX2" fmla="*/ 9144000 w 9144000"/>
              <a:gd name="connsiteY2" fmla="*/ 295747 h 5143500"/>
              <a:gd name="connsiteX3" fmla="*/ 8872396 w 9144000"/>
              <a:gd name="connsiteY3" fmla="*/ 760491 h 5143500"/>
              <a:gd name="connsiteX4" fmla="*/ 0 w 9144000"/>
              <a:gd name="connsiteY4" fmla="*/ 758952 h 5143500"/>
              <a:gd name="connsiteX5" fmla="*/ 0 w 9144000"/>
              <a:gd name="connsiteY5" fmla="*/ 0 h 5143500"/>
              <a:gd name="connsiteX0" fmla="*/ 0 w 9144000"/>
              <a:gd name="connsiteY0" fmla="*/ 4847753 h 4847753"/>
              <a:gd name="connsiteX1" fmla="*/ 9144000 w 9144000"/>
              <a:gd name="connsiteY1" fmla="*/ 4847753 h 4847753"/>
              <a:gd name="connsiteX2" fmla="*/ 9144000 w 9144000"/>
              <a:gd name="connsiteY2" fmla="*/ 0 h 4847753"/>
              <a:gd name="connsiteX3" fmla="*/ 8872396 w 9144000"/>
              <a:gd name="connsiteY3" fmla="*/ 464744 h 4847753"/>
              <a:gd name="connsiteX4" fmla="*/ 0 w 9144000"/>
              <a:gd name="connsiteY4" fmla="*/ 463205 h 4847753"/>
              <a:gd name="connsiteX5" fmla="*/ 0 w 9144000"/>
              <a:gd name="connsiteY5" fmla="*/ 4847753 h 4847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4847753">
                <a:moveTo>
                  <a:pt x="0" y="4847753"/>
                </a:moveTo>
                <a:lnTo>
                  <a:pt x="9144000" y="4847753"/>
                </a:lnTo>
                <a:lnTo>
                  <a:pt x="9144000" y="0"/>
                </a:lnTo>
                <a:lnTo>
                  <a:pt x="8872396" y="464744"/>
                </a:lnTo>
                <a:lnTo>
                  <a:pt x="0" y="463205"/>
                </a:lnTo>
                <a:lnTo>
                  <a:pt x="0" y="48477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911224"/>
            <a:ext cx="8229600" cy="36576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05934"/>
            <a:ext cx="2895600" cy="128016"/>
          </a:xfrm>
        </p:spPr>
        <p:txBody>
          <a:bodyPr/>
          <a:lstStyle/>
          <a:p>
            <a:r>
              <a:rPr lang="en-US"/>
              <a:t>SAE Aerospace Presentation to DSP 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05934"/>
            <a:ext cx="2133600" cy="128016"/>
          </a:xfrm>
        </p:spPr>
        <p:txBody>
          <a:bodyPr/>
          <a:lstStyle/>
          <a:p>
            <a:fld id="{C5A2E38E-3676-4AC9-AE40-117CF2D4B3A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4760215"/>
            <a:ext cx="8229600" cy="119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8229600" cy="502920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457200" y="4805935"/>
            <a:ext cx="213055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b="1" cap="all" baseline="0" dirty="0">
                <a:latin typeface="+mj-lt"/>
              </a:rPr>
              <a:t>SAE INTERNATIONAL</a:t>
            </a:r>
            <a:r>
              <a:rPr lang="en-US" sz="800" b="1" kern="1200" cap="all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®</a:t>
            </a:r>
            <a:endParaRPr lang="en-US" sz="800" b="1" cap="all" baseline="30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2286000" y="4917074"/>
            <a:ext cx="4572000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ctr"/>
            <a:r>
              <a:rPr lang="en-US" sz="5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Copyright © SAE International.  Further use or distribution is not permitted without permission from SAE</a:t>
            </a:r>
            <a:endParaRPr lang="en-US" sz="5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348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SA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nt_sae_sg_720_blk_rgb_wht.png"/>
          <p:cNvPicPr>
            <a:picLocks noChangeAspect="1"/>
          </p:cNvPicPr>
          <p:nvPr userDrawn="1"/>
        </p:nvPicPr>
        <p:blipFill>
          <a:blip r:embed="rId2"/>
          <a:srcRect l="1303"/>
          <a:stretch>
            <a:fillRect/>
          </a:stretch>
        </p:blipFill>
        <p:spPr>
          <a:xfrm rot="-5400000">
            <a:off x="5246044" y="1247178"/>
            <a:ext cx="5143500" cy="2649143"/>
          </a:xfrm>
          <a:prstGeom prst="rect">
            <a:avLst/>
          </a:prstGeom>
        </p:spPr>
      </p:pic>
      <p:grpSp>
        <p:nvGrpSpPr>
          <p:cNvPr id="15" name="Group 14"/>
          <p:cNvGrpSpPr/>
          <p:nvPr userDrawn="1"/>
        </p:nvGrpSpPr>
        <p:grpSpPr bwMode="hidden">
          <a:xfrm>
            <a:off x="0" y="-1"/>
            <a:ext cx="9144000" cy="5143501"/>
            <a:chOff x="0" y="-1"/>
            <a:chExt cx="9144000" cy="5143501"/>
          </a:xfrm>
        </p:grpSpPr>
        <p:sp>
          <p:nvSpPr>
            <p:cNvPr id="12" name="Rectangle 11"/>
            <p:cNvSpPr/>
            <p:nvPr userDrawn="1"/>
          </p:nvSpPr>
          <p:spPr bwMode="hidden">
            <a:xfrm>
              <a:off x="0" y="0"/>
              <a:ext cx="9144000" cy="51435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9" name="Picture 8" descr="int_sae_sg_720_dbl_rgb_wht.png"/>
            <p:cNvPicPr>
              <a:picLocks noChangeAspect="1"/>
            </p:cNvPicPr>
            <p:nvPr userDrawn="1"/>
          </p:nvPicPr>
          <p:blipFill>
            <a:blip r:embed="rId3" cstate="print"/>
            <a:srcRect l="1818"/>
            <a:stretch>
              <a:fillRect/>
            </a:stretch>
          </p:blipFill>
          <p:spPr bwMode="hidden">
            <a:xfrm rot="16200000">
              <a:off x="5238750" y="1238448"/>
              <a:ext cx="5143501" cy="266660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57200" y="895350"/>
            <a:ext cx="5559552" cy="940274"/>
          </a:xfrm>
        </p:spPr>
        <p:txBody>
          <a:bodyPr anchor="b"/>
          <a:lstStyle>
            <a:lvl1pPr>
              <a:defRPr sz="21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457200" y="438912"/>
            <a:ext cx="555955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SAE INTERNATIONAL</a:t>
            </a:r>
          </a:p>
        </p:txBody>
      </p:sp>
      <p:sp>
        <p:nvSpPr>
          <p:cNvPr id="6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457200" y="1883391"/>
            <a:ext cx="5562600" cy="2691783"/>
          </a:xfrm>
        </p:spPr>
        <p:txBody>
          <a:bodyPr>
            <a:noAutofit/>
          </a:bodyPr>
          <a:lstStyle>
            <a:lvl1pPr marL="0" indent="0" algn="l">
              <a:buNone/>
              <a:defRPr sz="2100" b="0" cap="none" baseline="0">
                <a:solidFill>
                  <a:schemeClr val="bg1"/>
                </a:solidFill>
              </a:defRPr>
            </a:lvl1pPr>
            <a:lvl2pPr marL="0" indent="0" algn="l">
              <a:buNone/>
              <a:defRPr sz="2100">
                <a:solidFill>
                  <a:schemeClr val="bg1"/>
                </a:solidFill>
              </a:defRPr>
            </a:lvl2pPr>
            <a:lvl3pPr marL="0" indent="0" algn="l">
              <a:buNone/>
              <a:defRPr sz="2100">
                <a:solidFill>
                  <a:schemeClr val="bg1"/>
                </a:solidFill>
              </a:defRPr>
            </a:lvl3pPr>
            <a:lvl4pPr marL="0" indent="0" algn="l">
              <a:buNone/>
              <a:defRPr sz="2100">
                <a:solidFill>
                  <a:schemeClr val="bg1"/>
                </a:solidFill>
              </a:defRPr>
            </a:lvl4pPr>
            <a:lvl5pPr marL="0" indent="0" algn="l">
              <a:buNone/>
              <a:tabLst/>
              <a:defRPr sz="2100">
                <a:solidFill>
                  <a:schemeClr val="bg1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2100">
                <a:solidFill>
                  <a:schemeClr val="bg1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2100">
                <a:solidFill>
                  <a:schemeClr val="bg1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2100">
                <a:solidFill>
                  <a:schemeClr val="bg1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21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z="2100" dirty="0"/>
              <a:t>Click to edit subhead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2286000" y="4917073"/>
            <a:ext cx="4572000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Copyright 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SAE International.  Further use or distribution is not permitted without permission from SAE</a:t>
            </a:r>
          </a:p>
        </p:txBody>
      </p:sp>
    </p:spTree>
    <p:extLst>
      <p:ext uri="{BB962C8B-B14F-4D97-AF65-F5344CB8AC3E}">
        <p14:creationId xmlns:p14="http://schemas.microsoft.com/office/powerpoint/2010/main" val="8506321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6502A6-574D-4F80-9652-0F38508F45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A8BE140-6B51-40BF-B133-66EA8008A1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48E6B3-EF25-483D-ABF3-84025ECAB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629F7B-1381-41CE-BC1F-BF9354D9F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SAE Aerospace Presentation to DSP 2022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9B28C3-82AD-4B52-AC9A-E21F173CE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6C19-6DFB-4076-A9FE-29ED9BA508A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694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234745-50CD-4657-8C9C-2A568C12D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AC4964-6FFF-4335-BDA9-339D8B899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0A3CA1-596D-4C83-839F-7C37DCE80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D794EB6-C7FC-4AB4-88A8-3905C7888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SAE Aerospace Presentation to DSP 2022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CC4C543-0805-4E64-948D-DF3559AC7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6C19-6DFB-4076-A9FE-29ED9BA508A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47581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106149-EC5C-4E79-9E62-9D0B1C5DB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F8E8653-EC81-4A12-98CC-EED7C594C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86B704B-25ED-4721-8F41-EE31FF562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7F7E498-CDE0-4DAD-B037-A82B554FB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SAE Aerospace Presentation to DSP 2022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5BC96CF-2560-4CC3-A66A-D7F48C158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6C19-6DFB-4076-A9FE-29ED9BA508A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74199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5027DE-B4FE-4C14-AEF7-50EDCE820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24F283-6A5E-4739-A4A7-4B27F2CD3D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C5A3B65-E512-4F3F-9F47-5A96CB3584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80EB138-31DC-41A9-9894-0D21ED7FD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97F305F-37E3-4CE2-8953-709A7997E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SAE Aerospace Presentation to DSP 2022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BFEA07B-AE4A-415C-AB87-30B7A09FE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6C19-6DFB-4076-A9FE-29ED9BA508A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1501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45584" y="273844"/>
            <a:ext cx="7044531" cy="56076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100" b="0" i="0">
                <a:solidFill>
                  <a:srgbClr val="004785"/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981815" y="273844"/>
            <a:ext cx="0" cy="560762"/>
          </a:xfrm>
          <a:prstGeom prst="line">
            <a:avLst/>
          </a:prstGeom>
          <a:ln w="9525">
            <a:solidFill>
              <a:srgbClr val="124F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290514" y="1073117"/>
            <a:ext cx="7799602" cy="33439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+mn-lt"/>
                <a:ea typeface="Open Sans Light" charset="0"/>
                <a:cs typeface="Open Sans Light" charset="0"/>
              </a:defRPr>
            </a:lvl1pPr>
            <a:lvl2pPr marL="173831" indent="-173831">
              <a:buClr>
                <a:srgbClr val="124F94"/>
              </a:buClr>
              <a:buFont typeface="Arial" charset="0"/>
              <a:buChar char="•"/>
              <a:tabLst/>
              <a:defRPr b="0" i="0">
                <a:latin typeface="+mn-lt"/>
                <a:ea typeface="Open Sans Light" charset="0"/>
                <a:cs typeface="Open Sans Light" charset="0"/>
              </a:defRPr>
            </a:lvl2pPr>
            <a:lvl3pPr>
              <a:buClr>
                <a:srgbClr val="124F94"/>
              </a:buClr>
              <a:defRPr b="0" i="0">
                <a:latin typeface="+mn-lt"/>
                <a:ea typeface="Open Sans Light" charset="0"/>
                <a:cs typeface="Open Sans Light" charset="0"/>
              </a:defRPr>
            </a:lvl3pPr>
            <a:lvl4pPr>
              <a:buClr>
                <a:srgbClr val="124F94"/>
              </a:buClr>
              <a:defRPr b="0" i="0">
                <a:latin typeface="+mn-lt"/>
                <a:ea typeface="Open Sans Light" charset="0"/>
                <a:cs typeface="Open Sans Light" charset="0"/>
              </a:defRPr>
            </a:lvl4pPr>
            <a:lvl5pPr>
              <a:buClr>
                <a:srgbClr val="124F94"/>
              </a:buClr>
              <a:defRPr b="0" i="0">
                <a:latin typeface="+mn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0513" y="273844"/>
            <a:ext cx="553641" cy="560785"/>
          </a:xfrm>
          <a:prstGeom prst="rect">
            <a:avLst/>
          </a:prstGeom>
        </p:spPr>
        <p:txBody>
          <a:bodyPr/>
          <a:lstStyle>
            <a:lvl1pPr>
              <a:defRPr sz="600" b="0" i="0"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SAE Aerospace Presentation to DSP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2466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F6094A-B952-4A4F-A0CD-7AA6336D8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0277A40-66EE-45B6-8B0E-2DEE6F1E7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90A67FB-8CA2-462D-B610-76097110FE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BBF4838-7794-4847-87B0-5CAB278BB3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CC3D3FD-6064-408D-A66D-FFBC5CE3CD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F736932-F0F1-4CDF-9742-62A5FB534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01CB4A2-5143-48BD-9E65-B21E715A7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SAE Aerospace Presentation to DSP 2022</a:t>
            </a:r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C8B4DC1-11BD-4F2C-8AA5-86DC4F10F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6C19-6DFB-4076-A9FE-29ED9BA508A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05884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872A6F-78C5-420A-B8F3-C1AAD59A0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6B60DFB-33C6-492B-9805-D52E984C1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9E3B498-47D6-45A5-8F07-3A7A00F7C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SAE Aerospace Presentation to DSP 2022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928FF0A-59FE-4634-A61B-5C0BDA58B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6C19-6DFB-4076-A9FE-29ED9BA508A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7130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081C955-9072-4BB8-8C60-2CF87A935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1A303AF-32E3-42CC-BF7C-9414CD75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SAE Aerospace Presentation to DSP 2022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AA9CD92-6568-41DB-B8BB-0F537C13D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6C19-6DFB-4076-A9FE-29ED9BA508A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50228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F7EDB1-DF8A-468E-A779-B5A81340B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ADC0CC-6C28-47B1-B7ED-FC9C80121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A4187B2-482F-408E-84CE-A51407B2F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44049D4-2652-45BE-91B3-2B38F834D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9BF7F28-82EE-4BA3-B4FF-D5DF7F8D3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SAE Aerospace Presentation to DSP 2022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48AEB96-2D3C-4B5E-BB50-F06A69FF4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6C19-6DFB-4076-A9FE-29ED9BA508A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01016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84F2A0-EF2D-4E30-8D23-B3EFDBD2E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B6F15FE-AF61-4FDC-972A-D051AC08A3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21FAF99-3E42-41CA-9B8B-2B2B44E133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0330F78-46C4-417D-B95D-E6C4D8FE8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8BB1B44-7C49-4444-8669-7764168A9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SAE Aerospace Presentation to DSP 2022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2FF0765-4D8E-40C7-A211-36812794B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6C19-6DFB-4076-A9FE-29ED9BA508A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32656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D10998-31CE-42B0-8F51-9DE359CB7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E571AE9-2295-4E66-96C2-B66165EEBA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FA4EC08-A7E3-43FF-B1D3-5868A3AA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E484358-27DD-430D-9ABF-02F10817E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SAE Aerospace Presentation to DSP 2022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257F8C-9D5D-417B-B7DD-EC4D4C8F7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6C19-6DFB-4076-A9FE-29ED9BA508A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31766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0648613-065E-437C-9395-94D85D13C0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9865B50-37D7-4AAA-B192-994BE9130F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314A6F9-45C9-47AA-B7D8-1AE1FC21D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44F2703-4E2C-498F-A0A0-4A9DEB747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SAE Aerospace Presentation to DSP 2022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991EBC-5102-4A3A-95F3-EB70996BE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6C19-6DFB-4076-A9FE-29ED9BA508A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13171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8"/>
          <p:cNvSpPr>
            <a:spLocks noChangeArrowheads="1"/>
          </p:cNvSpPr>
          <p:nvPr userDrawn="1"/>
        </p:nvSpPr>
        <p:spPr bwMode="auto">
          <a:xfrm>
            <a:off x="1" y="1154906"/>
            <a:ext cx="4500563" cy="3158729"/>
          </a:xfrm>
          <a:prstGeom prst="rect">
            <a:avLst/>
          </a:prstGeom>
          <a:solidFill>
            <a:srgbClr val="5C78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 sz="1350" dirty="0"/>
          </a:p>
        </p:txBody>
      </p:sp>
      <p:sp>
        <p:nvSpPr>
          <p:cNvPr id="5" name="Rectangle 62"/>
          <p:cNvSpPr>
            <a:spLocks noChangeArrowheads="1"/>
          </p:cNvSpPr>
          <p:nvPr userDrawn="1"/>
        </p:nvSpPr>
        <p:spPr bwMode="auto">
          <a:xfrm>
            <a:off x="4500564" y="1154907"/>
            <a:ext cx="4643437" cy="315991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 sz="1350" dirty="0"/>
          </a:p>
        </p:txBody>
      </p:sp>
      <p:grpSp>
        <p:nvGrpSpPr>
          <p:cNvPr id="6" name="Group 59"/>
          <p:cNvGrpSpPr>
            <a:grpSpLocks/>
          </p:cNvGrpSpPr>
          <p:nvPr userDrawn="1"/>
        </p:nvGrpSpPr>
        <p:grpSpPr bwMode="auto">
          <a:xfrm>
            <a:off x="0" y="250031"/>
            <a:ext cx="546100" cy="204788"/>
            <a:chOff x="0" y="180"/>
            <a:chExt cx="864" cy="432"/>
          </a:xfrm>
        </p:grpSpPr>
        <p:sp>
          <p:nvSpPr>
            <p:cNvPr id="7" name="Rectangle 60"/>
            <p:cNvSpPr>
              <a:spLocks noChangeArrowheads="1"/>
            </p:cNvSpPr>
            <p:nvPr/>
          </p:nvSpPr>
          <p:spPr bwMode="auto">
            <a:xfrm>
              <a:off x="0" y="180"/>
              <a:ext cx="432" cy="432"/>
            </a:xfrm>
            <a:prstGeom prst="rect">
              <a:avLst/>
            </a:prstGeom>
            <a:solidFill>
              <a:srgbClr val="0510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 sz="1350" dirty="0"/>
            </a:p>
          </p:txBody>
        </p:sp>
        <p:sp>
          <p:nvSpPr>
            <p:cNvPr id="8" name="Rectangle 61"/>
            <p:cNvSpPr>
              <a:spLocks noChangeArrowheads="1"/>
            </p:cNvSpPr>
            <p:nvPr/>
          </p:nvSpPr>
          <p:spPr bwMode="auto">
            <a:xfrm>
              <a:off x="432" y="180"/>
              <a:ext cx="432" cy="432"/>
            </a:xfrm>
            <a:prstGeom prst="rect">
              <a:avLst/>
            </a:prstGeom>
            <a:solidFill>
              <a:srgbClr val="009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 sz="1350" dirty="0"/>
            </a:p>
          </p:txBody>
        </p:sp>
      </p:grpSp>
      <p:pic>
        <p:nvPicPr>
          <p:cNvPr id="9" name="Picture 2" descr="C:\Documents and Settings\Propriétaire\Bureau\logos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0"/>
            <a:ext cx="3162300" cy="57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Rectangle 63"/>
          <p:cNvSpPr>
            <a:spLocks noGrp="1" noChangeArrowheads="1"/>
          </p:cNvSpPr>
          <p:nvPr>
            <p:ph type="ctrTitle"/>
          </p:nvPr>
        </p:nvSpPr>
        <p:spPr>
          <a:xfrm>
            <a:off x="4683126" y="2127648"/>
            <a:ext cx="4164013" cy="1102519"/>
          </a:xfrm>
        </p:spPr>
        <p:txBody>
          <a:bodyPr anchor="b"/>
          <a:lstStyle>
            <a:lvl1pPr>
              <a:defRPr smtClean="0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21511" name="Rectangle 64"/>
          <p:cNvSpPr>
            <a:spLocks noGrp="1" noChangeArrowheads="1"/>
          </p:cNvSpPr>
          <p:nvPr>
            <p:ph type="subTitle" idx="1"/>
          </p:nvPr>
        </p:nvSpPr>
        <p:spPr>
          <a:xfrm>
            <a:off x="4683126" y="3228975"/>
            <a:ext cx="4164013" cy="617935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350" smtClean="0">
                <a:solidFill>
                  <a:srgbClr val="5C788F"/>
                </a:solidFill>
              </a:defRPr>
            </a:lvl1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10" name="Rectangle 1045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4694238" y="3969544"/>
            <a:ext cx="4176712" cy="357188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750">
                <a:solidFill>
                  <a:srgbClr val="5C788F"/>
                </a:solidFill>
              </a:defRPr>
            </a:lvl1pPr>
          </a:lstStyle>
          <a:p>
            <a:pPr>
              <a:defRPr/>
            </a:pPr>
            <a:r>
              <a:rPr lang="en-US"/>
              <a:t>SAE Aerospace Presentation to DSP 2022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522110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12"/>
          <p:cNvSpPr>
            <a:spLocks noGrp="1"/>
          </p:cNvSpPr>
          <p:nvPr>
            <p:ph type="body" sz="quarter" idx="11"/>
          </p:nvPr>
        </p:nvSpPr>
        <p:spPr>
          <a:xfrm>
            <a:off x="6786578" y="117375"/>
            <a:ext cx="2143112" cy="204078"/>
          </a:xfrm>
        </p:spPr>
        <p:txBody>
          <a:bodyPr/>
          <a:lstStyle>
            <a:lvl1pPr algn="r">
              <a:defRPr lang="fr-FR" sz="900" kern="1200" baseline="0" dirty="0">
                <a:solidFill>
                  <a:srgbClr val="5C788F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pour modifier le style du titre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0152F-C247-4B34-8AE0-93A83D1D6CB0}" type="slidenum">
              <a:rPr lang="fr-FR"/>
              <a:pPr>
                <a:defRPr/>
              </a:pPr>
              <a:t>‹#›</a:t>
            </a:fld>
            <a:r>
              <a:rPr lang="fr-FR" dirty="0"/>
              <a:t> - </a:t>
            </a:r>
            <a:fld id="{F0C5800F-78B1-4885-8C46-ABCF64DEEBE5}" type="datetime1">
              <a:rPr lang="fr-FR"/>
              <a:pPr>
                <a:defRPr/>
              </a:pPr>
              <a:t>15/07/2022</a:t>
            </a:fld>
            <a:r>
              <a:rPr lang="fr-FR" dirty="0"/>
              <a:t> - LOCATION</a:t>
            </a:r>
          </a:p>
          <a:p>
            <a:pPr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350151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/>
          <a:lstStyle>
            <a:lvl1pPr algn="l">
              <a:defRPr sz="3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AE4655-36F8-4D27-B807-AA5339FA0FF4}" type="slidenum">
              <a:rPr lang="fr-FR"/>
              <a:pPr>
                <a:defRPr/>
              </a:pPr>
              <a:t>‹#›</a:t>
            </a:fld>
            <a:r>
              <a:rPr lang="fr-FR" dirty="0"/>
              <a:t> - </a:t>
            </a:r>
            <a:fld id="{F0C5800F-78B1-4885-8C46-ABCF64DEEBE5}" type="datetime1">
              <a:rPr lang="fr-FR"/>
              <a:pPr>
                <a:defRPr/>
              </a:pPr>
              <a:t>15/07/2022</a:t>
            </a:fld>
            <a:r>
              <a:rPr lang="fr-FR" dirty="0"/>
              <a:t> - LOCATION</a:t>
            </a:r>
          </a:p>
          <a:p>
            <a:pPr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0908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58179" y="1793624"/>
            <a:ext cx="6387698" cy="1181469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050" b="0" i="0">
                <a:solidFill>
                  <a:srgbClr val="004785"/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27226" y="1793624"/>
            <a:ext cx="1200150" cy="12001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50" b="0" i="0"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2127355" y="1784243"/>
            <a:ext cx="0" cy="1208868"/>
          </a:xfrm>
          <a:prstGeom prst="line">
            <a:avLst/>
          </a:prstGeom>
          <a:ln w="12700">
            <a:solidFill>
              <a:srgbClr val="124F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SAE Aerospace Presentation to DSP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197860"/>
      </p:ext>
    </p:extLst>
  </p:cSld>
  <p:clrMapOvr>
    <a:masterClrMapping/>
  </p:clrMapOvr>
  <p:transition spd="slow">
    <p:wipe dir="r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371600" y="1085850"/>
            <a:ext cx="3695700" cy="34861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219700" y="1085850"/>
            <a:ext cx="3695700" cy="34861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E6F17B-CE55-408D-BE0F-7362896BFCE1}" type="slidenum">
              <a:rPr lang="fr-FR"/>
              <a:pPr>
                <a:defRPr/>
              </a:pPr>
              <a:t>‹#›</a:t>
            </a:fld>
            <a:r>
              <a:rPr lang="fr-FR" dirty="0"/>
              <a:t> - </a:t>
            </a:r>
            <a:fld id="{F0C5800F-78B1-4885-8C46-ABCF64DEEBE5}" type="datetime1">
              <a:rPr lang="fr-FR"/>
              <a:pPr>
                <a:defRPr/>
              </a:pPr>
              <a:t>15/07/2022</a:t>
            </a:fld>
            <a:r>
              <a:rPr lang="fr-FR" dirty="0"/>
              <a:t> - LOCATION</a:t>
            </a:r>
          </a:p>
          <a:p>
            <a:pPr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69057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65094E-85E8-4AC9-8F6E-961527629FB0}" type="slidenum">
              <a:rPr lang="fr-FR"/>
              <a:pPr>
                <a:defRPr/>
              </a:pPr>
              <a:t>‹#›</a:t>
            </a:fld>
            <a:r>
              <a:rPr lang="fr-FR" dirty="0"/>
              <a:t> - </a:t>
            </a:r>
            <a:fld id="{F0C5800F-78B1-4885-8C46-ABCF64DEEBE5}" type="datetime1">
              <a:rPr lang="fr-FR"/>
              <a:pPr>
                <a:defRPr/>
              </a:pPr>
              <a:t>15/07/2022</a:t>
            </a:fld>
            <a:r>
              <a:rPr lang="fr-FR" dirty="0"/>
              <a:t> - LOCATION</a:t>
            </a:r>
          </a:p>
          <a:p>
            <a:pPr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517306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28F03-18B4-430A-AE87-0D499254B5E8}" type="slidenum">
              <a:rPr lang="fr-FR"/>
              <a:pPr>
                <a:defRPr/>
              </a:pPr>
              <a:t>‹#›</a:t>
            </a:fld>
            <a:r>
              <a:rPr lang="fr-FR" dirty="0"/>
              <a:t> - </a:t>
            </a:r>
            <a:fld id="{F0C5800F-78B1-4885-8C46-ABCF64DEEBE5}" type="datetime1">
              <a:rPr lang="fr-FR"/>
              <a:pPr>
                <a:defRPr/>
              </a:pPr>
              <a:t>15/07/2022</a:t>
            </a:fld>
            <a:r>
              <a:rPr lang="fr-FR" dirty="0"/>
              <a:t> - LOCATION</a:t>
            </a:r>
          </a:p>
          <a:p>
            <a:pPr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212866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223D8C-B89C-4F1A-9728-82F021127397}" type="slidenum">
              <a:rPr lang="fr-FR"/>
              <a:pPr>
                <a:defRPr/>
              </a:pPr>
              <a:t>‹#›</a:t>
            </a:fld>
            <a:r>
              <a:rPr lang="fr-FR" dirty="0"/>
              <a:t> - </a:t>
            </a:r>
            <a:fld id="{F0C5800F-78B1-4885-8C46-ABCF64DEEBE5}" type="datetime1">
              <a:rPr lang="fr-FR"/>
              <a:pPr>
                <a:defRPr/>
              </a:pPr>
              <a:t>15/07/2022</a:t>
            </a:fld>
            <a:r>
              <a:rPr lang="fr-FR" dirty="0"/>
              <a:t> - LOCATION</a:t>
            </a:r>
          </a:p>
          <a:p>
            <a:pPr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08810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BB7ACE-F5BB-404A-809B-33A26C0504E0}" type="slidenum">
              <a:rPr lang="fr-FR"/>
              <a:pPr>
                <a:defRPr/>
              </a:pPr>
              <a:t>‹#›</a:t>
            </a:fld>
            <a:r>
              <a:rPr lang="fr-FR" dirty="0"/>
              <a:t> - </a:t>
            </a:r>
            <a:fld id="{F0C5800F-78B1-4885-8C46-ABCF64DEEBE5}" type="datetime1">
              <a:rPr lang="fr-FR"/>
              <a:pPr>
                <a:defRPr/>
              </a:pPr>
              <a:t>15/07/2022</a:t>
            </a:fld>
            <a:r>
              <a:rPr lang="fr-FR" dirty="0"/>
              <a:t> - LOCATION</a:t>
            </a:r>
          </a:p>
          <a:p>
            <a:pPr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77727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16C44-70CB-46C2-9143-F28A029C48F8}" type="slidenum">
              <a:rPr lang="fr-FR"/>
              <a:pPr>
                <a:defRPr/>
              </a:pPr>
              <a:t>‹#›</a:t>
            </a:fld>
            <a:r>
              <a:rPr lang="fr-FR" dirty="0"/>
              <a:t> - </a:t>
            </a:r>
            <a:fld id="{F0C5800F-78B1-4885-8C46-ABCF64DEEBE5}" type="datetime1">
              <a:rPr lang="fr-FR"/>
              <a:pPr>
                <a:defRPr/>
              </a:pPr>
              <a:t>15/07/2022</a:t>
            </a:fld>
            <a:r>
              <a:rPr lang="fr-FR" dirty="0"/>
              <a:t> - LOCATION</a:t>
            </a:r>
          </a:p>
          <a:p>
            <a:pPr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625304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7D541-A865-40E5-9136-3F56A5E0D8FE}" type="slidenum">
              <a:rPr lang="fr-FR"/>
              <a:pPr>
                <a:defRPr/>
              </a:pPr>
              <a:t>‹#›</a:t>
            </a:fld>
            <a:r>
              <a:rPr lang="fr-FR" dirty="0"/>
              <a:t> - </a:t>
            </a:r>
            <a:fld id="{F0C5800F-78B1-4885-8C46-ABCF64DEEBE5}" type="datetime1">
              <a:rPr lang="fr-FR"/>
              <a:pPr>
                <a:defRPr/>
              </a:pPr>
              <a:t>15/07/2022</a:t>
            </a:fld>
            <a:r>
              <a:rPr lang="fr-FR" dirty="0"/>
              <a:t> - LOCATION</a:t>
            </a:r>
          </a:p>
          <a:p>
            <a:pPr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03511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029450" y="267891"/>
            <a:ext cx="1885950" cy="4304109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371600" y="267891"/>
            <a:ext cx="5505450" cy="430410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EECC2-A7F7-4ACF-AC48-B23208FFCBC5}" type="slidenum">
              <a:rPr lang="fr-FR"/>
              <a:pPr>
                <a:defRPr/>
              </a:pPr>
              <a:t>‹#›</a:t>
            </a:fld>
            <a:r>
              <a:rPr lang="fr-FR" dirty="0"/>
              <a:t> - </a:t>
            </a:r>
            <a:fld id="{F0C5800F-78B1-4885-8C46-ABCF64DEEBE5}" type="datetime1">
              <a:rPr lang="fr-FR"/>
              <a:pPr>
                <a:defRPr/>
              </a:pPr>
              <a:t>15/07/2022</a:t>
            </a:fld>
            <a:r>
              <a:rPr lang="fr-FR" dirty="0"/>
              <a:t> - LOCATION</a:t>
            </a:r>
          </a:p>
          <a:p>
            <a:pPr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28870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267891"/>
            <a:ext cx="7543800" cy="750094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71600" y="1085850"/>
            <a:ext cx="7543800" cy="348615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2F5CD-1B94-49E2-8442-0CC3998ECF58}" type="slidenum">
              <a:rPr lang="fr-FR"/>
              <a:pPr>
                <a:defRPr/>
              </a:pPr>
              <a:t>‹#›</a:t>
            </a:fld>
            <a:r>
              <a:rPr lang="fr-FR" dirty="0"/>
              <a:t> - </a:t>
            </a:r>
            <a:fld id="{F0C5800F-78B1-4885-8C46-ABCF64DEEBE5}" type="datetime1">
              <a:rPr lang="fr-FR"/>
              <a:pPr>
                <a:defRPr/>
              </a:pPr>
              <a:t>15/07/2022</a:t>
            </a:fld>
            <a:r>
              <a:rPr lang="fr-FR" dirty="0"/>
              <a:t> - LOCATION</a:t>
            </a:r>
          </a:p>
          <a:p>
            <a:pPr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42200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re et contenu sur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267891"/>
            <a:ext cx="7543800" cy="750094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371600" y="1085850"/>
            <a:ext cx="7543800" cy="16859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371600" y="2886075"/>
            <a:ext cx="7543800" cy="16859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78D1F-D041-4637-AC82-6B36F0A14EB4}" type="slidenum">
              <a:rPr lang="fr-FR"/>
              <a:pPr>
                <a:defRPr/>
              </a:pPr>
              <a:t>‹#›</a:t>
            </a:fld>
            <a:r>
              <a:rPr lang="fr-FR" dirty="0"/>
              <a:t> - </a:t>
            </a:r>
            <a:fld id="{F0C5800F-78B1-4885-8C46-ABCF64DEEBE5}" type="datetime1">
              <a:rPr lang="fr-FR"/>
              <a:pPr>
                <a:defRPr/>
              </a:pPr>
              <a:t>15/07/2022</a:t>
            </a:fld>
            <a:r>
              <a:rPr lang="fr-FR" dirty="0"/>
              <a:t> - LOCATION</a:t>
            </a:r>
          </a:p>
          <a:p>
            <a:pPr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046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alphaModFix amt="6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0" y="-8737"/>
            <a:ext cx="9150347" cy="514835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46280" y="2023502"/>
            <a:ext cx="8530592" cy="7852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0" i="0">
                <a:solidFill>
                  <a:srgbClr val="124F94"/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8649549" y="4789967"/>
            <a:ext cx="35137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BAFEA429-A9BA-DF40-9775-6F2EBFB90EA1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‹#›</a:t>
            </a:fld>
            <a:endParaRPr lang="en-US" sz="1050" dirty="0"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SAE Aerospace Presentation to DSP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673090"/>
      </p:ext>
    </p:extLst>
  </p:cSld>
  <p:clrMapOvr>
    <a:masterClrMapping/>
  </p:clrMapOvr>
  <p:transition spd="slow">
    <p:wipe dir="r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 userDrawn="1"/>
        </p:nvSpPr>
        <p:spPr bwMode="hidden">
          <a:xfrm>
            <a:off x="0" y="409575"/>
            <a:ext cx="9144000" cy="4733925"/>
          </a:xfrm>
          <a:custGeom>
            <a:avLst/>
            <a:gdLst>
              <a:gd name="connsiteX0" fmla="*/ 0 w 9144000"/>
              <a:gd name="connsiteY0" fmla="*/ 0 h 758952"/>
              <a:gd name="connsiteX1" fmla="*/ 9144000 w 9144000"/>
              <a:gd name="connsiteY1" fmla="*/ 0 h 758952"/>
              <a:gd name="connsiteX2" fmla="*/ 9144000 w 9144000"/>
              <a:gd name="connsiteY2" fmla="*/ 758952 h 758952"/>
              <a:gd name="connsiteX3" fmla="*/ 0 w 9144000"/>
              <a:gd name="connsiteY3" fmla="*/ 758952 h 758952"/>
              <a:gd name="connsiteX4" fmla="*/ 0 w 9144000"/>
              <a:gd name="connsiteY4" fmla="*/ 0 h 758952"/>
              <a:gd name="connsiteX0" fmla="*/ 0 w 9144000"/>
              <a:gd name="connsiteY0" fmla="*/ 0 h 760491"/>
              <a:gd name="connsiteX1" fmla="*/ 9144000 w 9144000"/>
              <a:gd name="connsiteY1" fmla="*/ 0 h 760491"/>
              <a:gd name="connsiteX2" fmla="*/ 9144000 w 9144000"/>
              <a:gd name="connsiteY2" fmla="*/ 758952 h 760491"/>
              <a:gd name="connsiteX3" fmla="*/ 8872396 w 9144000"/>
              <a:gd name="connsiteY3" fmla="*/ 760491 h 760491"/>
              <a:gd name="connsiteX4" fmla="*/ 0 w 9144000"/>
              <a:gd name="connsiteY4" fmla="*/ 758952 h 760491"/>
              <a:gd name="connsiteX5" fmla="*/ 0 w 9144000"/>
              <a:gd name="connsiteY5" fmla="*/ 0 h 760491"/>
              <a:gd name="connsiteX0" fmla="*/ 0 w 9144000"/>
              <a:gd name="connsiteY0" fmla="*/ 0 h 760491"/>
              <a:gd name="connsiteX1" fmla="*/ 9144000 w 9144000"/>
              <a:gd name="connsiteY1" fmla="*/ 0 h 760491"/>
              <a:gd name="connsiteX2" fmla="*/ 9144000 w 9144000"/>
              <a:gd name="connsiteY2" fmla="*/ 295747 h 760491"/>
              <a:gd name="connsiteX3" fmla="*/ 9144000 w 9144000"/>
              <a:gd name="connsiteY3" fmla="*/ 758952 h 760491"/>
              <a:gd name="connsiteX4" fmla="*/ 8872396 w 9144000"/>
              <a:gd name="connsiteY4" fmla="*/ 760491 h 760491"/>
              <a:gd name="connsiteX5" fmla="*/ 0 w 9144000"/>
              <a:gd name="connsiteY5" fmla="*/ 758952 h 760491"/>
              <a:gd name="connsiteX6" fmla="*/ 0 w 9144000"/>
              <a:gd name="connsiteY6" fmla="*/ 0 h 760491"/>
              <a:gd name="connsiteX0" fmla="*/ 0 w 9144000"/>
              <a:gd name="connsiteY0" fmla="*/ 0 h 760491"/>
              <a:gd name="connsiteX1" fmla="*/ 9144000 w 9144000"/>
              <a:gd name="connsiteY1" fmla="*/ 0 h 760491"/>
              <a:gd name="connsiteX2" fmla="*/ 9144000 w 9144000"/>
              <a:gd name="connsiteY2" fmla="*/ 295747 h 760491"/>
              <a:gd name="connsiteX3" fmla="*/ 8872396 w 9144000"/>
              <a:gd name="connsiteY3" fmla="*/ 760491 h 760491"/>
              <a:gd name="connsiteX4" fmla="*/ 0 w 9144000"/>
              <a:gd name="connsiteY4" fmla="*/ 758952 h 760491"/>
              <a:gd name="connsiteX5" fmla="*/ 0 w 9144000"/>
              <a:gd name="connsiteY5" fmla="*/ 0 h 760491"/>
              <a:gd name="connsiteX0" fmla="*/ 0 w 9144000"/>
              <a:gd name="connsiteY0" fmla="*/ 0 h 5143500"/>
              <a:gd name="connsiteX1" fmla="*/ 9144000 w 9144000"/>
              <a:gd name="connsiteY1" fmla="*/ 5143500 h 5143500"/>
              <a:gd name="connsiteX2" fmla="*/ 9144000 w 9144000"/>
              <a:gd name="connsiteY2" fmla="*/ 295747 h 5143500"/>
              <a:gd name="connsiteX3" fmla="*/ 8872396 w 9144000"/>
              <a:gd name="connsiteY3" fmla="*/ 760491 h 5143500"/>
              <a:gd name="connsiteX4" fmla="*/ 0 w 9144000"/>
              <a:gd name="connsiteY4" fmla="*/ 758952 h 5143500"/>
              <a:gd name="connsiteX5" fmla="*/ 0 w 9144000"/>
              <a:gd name="connsiteY5" fmla="*/ 0 h 5143500"/>
              <a:gd name="connsiteX0" fmla="*/ 0 w 9144000"/>
              <a:gd name="connsiteY0" fmla="*/ 4847753 h 4847753"/>
              <a:gd name="connsiteX1" fmla="*/ 9144000 w 9144000"/>
              <a:gd name="connsiteY1" fmla="*/ 4847753 h 4847753"/>
              <a:gd name="connsiteX2" fmla="*/ 9144000 w 9144000"/>
              <a:gd name="connsiteY2" fmla="*/ 0 h 4847753"/>
              <a:gd name="connsiteX3" fmla="*/ 8872396 w 9144000"/>
              <a:gd name="connsiteY3" fmla="*/ 464744 h 4847753"/>
              <a:gd name="connsiteX4" fmla="*/ 0 w 9144000"/>
              <a:gd name="connsiteY4" fmla="*/ 463205 h 4847753"/>
              <a:gd name="connsiteX5" fmla="*/ 0 w 9144000"/>
              <a:gd name="connsiteY5" fmla="*/ 4847753 h 4847753"/>
              <a:gd name="connsiteX0" fmla="*/ 0 w 9144000"/>
              <a:gd name="connsiteY0" fmla="*/ 4847753 h 4847753"/>
              <a:gd name="connsiteX1" fmla="*/ 9144000 w 9144000"/>
              <a:gd name="connsiteY1" fmla="*/ 4847753 h 4847753"/>
              <a:gd name="connsiteX2" fmla="*/ 9144000 w 9144000"/>
              <a:gd name="connsiteY2" fmla="*/ 0 h 4847753"/>
              <a:gd name="connsiteX3" fmla="*/ 9135572 w 9144000"/>
              <a:gd name="connsiteY3" fmla="*/ 115627 h 4847753"/>
              <a:gd name="connsiteX4" fmla="*/ 8872396 w 9144000"/>
              <a:gd name="connsiteY4" fmla="*/ 464744 h 4847753"/>
              <a:gd name="connsiteX5" fmla="*/ 0 w 9144000"/>
              <a:gd name="connsiteY5" fmla="*/ 463205 h 4847753"/>
              <a:gd name="connsiteX6" fmla="*/ 0 w 9144000"/>
              <a:gd name="connsiteY6" fmla="*/ 4847753 h 4847753"/>
              <a:gd name="connsiteX0" fmla="*/ 0 w 9144000"/>
              <a:gd name="connsiteY0" fmla="*/ 4733453 h 4733453"/>
              <a:gd name="connsiteX1" fmla="*/ 9144000 w 9144000"/>
              <a:gd name="connsiteY1" fmla="*/ 4733453 h 4733453"/>
              <a:gd name="connsiteX2" fmla="*/ 9144000 w 9144000"/>
              <a:gd name="connsiteY2" fmla="*/ 0 h 4733453"/>
              <a:gd name="connsiteX3" fmla="*/ 9135572 w 9144000"/>
              <a:gd name="connsiteY3" fmla="*/ 1327 h 4733453"/>
              <a:gd name="connsiteX4" fmla="*/ 8872396 w 9144000"/>
              <a:gd name="connsiteY4" fmla="*/ 350444 h 4733453"/>
              <a:gd name="connsiteX5" fmla="*/ 0 w 9144000"/>
              <a:gd name="connsiteY5" fmla="*/ 348905 h 4733453"/>
              <a:gd name="connsiteX6" fmla="*/ 0 w 9144000"/>
              <a:gd name="connsiteY6" fmla="*/ 4733453 h 4733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4733453">
                <a:moveTo>
                  <a:pt x="0" y="4733453"/>
                </a:moveTo>
                <a:lnTo>
                  <a:pt x="9144000" y="4733453"/>
                </a:lnTo>
                <a:lnTo>
                  <a:pt x="9144000" y="0"/>
                </a:lnTo>
                <a:lnTo>
                  <a:pt x="9135572" y="1327"/>
                </a:lnTo>
                <a:lnTo>
                  <a:pt x="8872396" y="350444"/>
                </a:lnTo>
                <a:lnTo>
                  <a:pt x="0" y="348905"/>
                </a:lnTo>
                <a:lnTo>
                  <a:pt x="0" y="47334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57200" y="4827985"/>
            <a:ext cx="8229600" cy="119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457200" y="4873229"/>
            <a:ext cx="2130425" cy="9233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1" cap="all" dirty="0">
                <a:latin typeface="+mj-lt"/>
                <a:ea typeface="+mn-ea"/>
              </a:rPr>
              <a:t>SAE INTERNATIONAL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1224"/>
            <a:ext cx="8229600" cy="3657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8229600" cy="5029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1F5F1-5E48-472B-8EF6-7D7B06CFFAB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88495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738"/>
            <a:ext cx="9150347" cy="51483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24" y="-1896"/>
            <a:ext cx="9150347" cy="514835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46280" y="2023502"/>
            <a:ext cx="8530592" cy="7852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0" i="0">
                <a:solidFill>
                  <a:srgbClr val="124F94"/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8649549" y="4789967"/>
            <a:ext cx="35137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BAFEA429-A9BA-DF40-9775-6F2EBFB90EA1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‹#›</a:t>
            </a:fld>
            <a:endParaRPr lang="en-US" sz="1050" dirty="0"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SAE Aerospace Presentation to DSP 2022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306389" y="5031948"/>
            <a:ext cx="5343028" cy="692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50" dirty="0"/>
              <a:t>Copyright © SAE International. Further use or distribution is not permitted without permission from SAE International.</a:t>
            </a:r>
          </a:p>
        </p:txBody>
      </p:sp>
    </p:spTree>
    <p:extLst>
      <p:ext uri="{BB962C8B-B14F-4D97-AF65-F5344CB8AC3E}">
        <p14:creationId xmlns:p14="http://schemas.microsoft.com/office/powerpoint/2010/main" val="1094598711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0" y="-13193"/>
            <a:ext cx="9150347" cy="51483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24" y="-1896"/>
            <a:ext cx="9150347" cy="514835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46280" y="2023502"/>
            <a:ext cx="8530592" cy="7852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0" i="0">
                <a:solidFill>
                  <a:srgbClr val="124F94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8649549" y="4789967"/>
            <a:ext cx="35137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BAFEA429-A9BA-DF40-9775-6F2EBFB90EA1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‹#›</a:t>
            </a:fld>
            <a:endParaRPr lang="en-US" sz="1050" dirty="0"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SAE Aerospace Presentation to DSP 2022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9A6F40-EC50-409B-BE47-539EC4F7AFCF}"/>
              </a:ext>
            </a:extLst>
          </p:cNvPr>
          <p:cNvSpPr txBox="1"/>
          <p:nvPr userDrawn="1"/>
        </p:nvSpPr>
        <p:spPr>
          <a:xfrm>
            <a:off x="306389" y="5031948"/>
            <a:ext cx="5343028" cy="692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50" dirty="0"/>
              <a:t>Copyright © SAE International. Further use or distribution is not permitted without permission from SAE International.</a:t>
            </a:r>
          </a:p>
        </p:txBody>
      </p:sp>
    </p:spTree>
    <p:extLst>
      <p:ext uri="{BB962C8B-B14F-4D97-AF65-F5344CB8AC3E}">
        <p14:creationId xmlns:p14="http://schemas.microsoft.com/office/powerpoint/2010/main" val="1959877094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1" y="-8738"/>
            <a:ext cx="9150347" cy="51483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24" y="-1896"/>
            <a:ext cx="9150347" cy="514835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46280" y="2023502"/>
            <a:ext cx="8530592" cy="7852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0" i="0">
                <a:solidFill>
                  <a:srgbClr val="124F94"/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8649549" y="4789967"/>
            <a:ext cx="35137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BAFEA429-A9BA-DF40-9775-6F2EBFB90EA1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‹#›</a:t>
            </a:fld>
            <a:endParaRPr lang="en-US" sz="1050" dirty="0"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SAE Aerospace Presentation to DSP 2022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EBC831-476E-46FB-9B14-E6C095CFF79C}"/>
              </a:ext>
            </a:extLst>
          </p:cNvPr>
          <p:cNvSpPr txBox="1"/>
          <p:nvPr userDrawn="1"/>
        </p:nvSpPr>
        <p:spPr>
          <a:xfrm>
            <a:off x="306389" y="5031948"/>
            <a:ext cx="5343028" cy="692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50" dirty="0"/>
              <a:t>Copyright © SAE International. Further use or distribution is not permitted without permission from SAE International.</a:t>
            </a:r>
          </a:p>
        </p:txBody>
      </p:sp>
    </p:spTree>
    <p:extLst>
      <p:ext uri="{BB962C8B-B14F-4D97-AF65-F5344CB8AC3E}">
        <p14:creationId xmlns:p14="http://schemas.microsoft.com/office/powerpoint/2010/main" val="4050360360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13.jpe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24" y="-1896"/>
            <a:ext cx="9150347" cy="5148356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06388" y="4850881"/>
            <a:ext cx="6738101" cy="1518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25">
                <a:solidFill>
                  <a:schemeClr val="accent1"/>
                </a:solidFill>
              </a:defRPr>
            </a:lvl1pPr>
          </a:lstStyle>
          <a:p>
            <a:r>
              <a:rPr lang="en-US"/>
              <a:t>SAE Aerospace Presentation to DSP 2022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8649549" y="4789967"/>
            <a:ext cx="35137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BAFEA429-A9BA-DF40-9775-6F2EBFB90EA1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‹#›</a:t>
            </a:fld>
            <a:endParaRPr lang="en-US" sz="1050" dirty="0">
              <a:latin typeface="+mn-lt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06389" y="5043874"/>
            <a:ext cx="5343028" cy="692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50" dirty="0"/>
              <a:t>Copyright © SAE International. Further use or distribution is not permitted without permission from SAE International.</a:t>
            </a:r>
          </a:p>
        </p:txBody>
      </p:sp>
    </p:spTree>
    <p:extLst>
      <p:ext uri="{BB962C8B-B14F-4D97-AF65-F5344CB8AC3E}">
        <p14:creationId xmlns:p14="http://schemas.microsoft.com/office/powerpoint/2010/main" val="136107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20" r:id="rId14"/>
    <p:sldLayoutId id="2147483721" r:id="rId15"/>
    <p:sldLayoutId id="2147483752" r:id="rId16"/>
    <p:sldLayoutId id="2147483756" r:id="rId17"/>
    <p:sldLayoutId id="2147483757" r:id="rId18"/>
  </p:sldLayoutIdLst>
  <p:transition spd="slow">
    <p:wipe dir="r"/>
  </p:transition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0086C6"/>
          </a:solidFill>
          <a:latin typeface="Arial"/>
          <a:ea typeface="Open Sans" panose="020B0606030504020204" pitchFamily="34" charset="0"/>
          <a:cs typeface="Arial"/>
        </a:defRPr>
      </a:lvl1pPr>
    </p:titleStyle>
    <p:bodyStyle>
      <a:lvl1pPr marL="0" indent="0" algn="l" defTabSz="685800" rtl="0" eaLnBrk="1" latinLnBrk="0" hangingPunct="1">
        <a:lnSpc>
          <a:spcPct val="130000"/>
        </a:lnSpc>
        <a:spcBef>
          <a:spcPts val="750"/>
        </a:spcBef>
        <a:buFont typeface="Arial" panose="020B0604020202020204" pitchFamily="34" charset="0"/>
        <a:buNone/>
        <a:defRPr sz="1800" kern="1200">
          <a:solidFill>
            <a:srgbClr val="004785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1pPr>
      <a:lvl2pPr marL="175022" indent="-171450" algn="l" defTabSz="685800" rtl="0" eaLnBrk="1" latinLnBrk="0" hangingPunct="1">
        <a:lnSpc>
          <a:spcPct val="120000"/>
        </a:lnSpc>
        <a:spcBef>
          <a:spcPts val="375"/>
        </a:spcBef>
        <a:buClr>
          <a:srgbClr val="0086C6"/>
        </a:buClr>
        <a:buFont typeface="Arial"/>
        <a:buChar char="•"/>
        <a:defRPr sz="1800" kern="1200">
          <a:solidFill>
            <a:srgbClr val="004785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2pPr>
      <a:lvl3pPr marL="342900" indent="-171450" algn="l" defTabSz="685800" rtl="0" eaLnBrk="1" latinLnBrk="0" hangingPunct="1">
        <a:lnSpc>
          <a:spcPct val="100000"/>
        </a:lnSpc>
        <a:spcBef>
          <a:spcPts val="375"/>
        </a:spcBef>
        <a:buClr>
          <a:srgbClr val="0086C6"/>
        </a:buClr>
        <a:buFont typeface="Arial" panose="020B0604020202020204" pitchFamily="34" charset="0"/>
        <a:buChar char="•"/>
        <a:tabLst/>
        <a:defRPr sz="1500" kern="1200">
          <a:solidFill>
            <a:srgbClr val="004785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3pPr>
      <a:lvl4pPr marL="556022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86C6"/>
        </a:buClr>
        <a:buFont typeface="Arial" panose="020B0604020202020204" pitchFamily="34" charset="0"/>
        <a:buChar char="•"/>
        <a:defRPr sz="1350" kern="1200">
          <a:solidFill>
            <a:srgbClr val="004785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4pPr>
      <a:lvl5pPr marL="731044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86C6"/>
        </a:buClr>
        <a:buFont typeface="Arial" panose="020B0604020202020204" pitchFamily="34" charset="0"/>
        <a:buChar char="•"/>
        <a:defRPr sz="1350" kern="1200">
          <a:solidFill>
            <a:srgbClr val="004785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24" y="-1896"/>
            <a:ext cx="9150347" cy="5148356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06388" y="4850881"/>
            <a:ext cx="6738101" cy="1518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25">
                <a:solidFill>
                  <a:schemeClr val="accent1"/>
                </a:solidFill>
              </a:defRPr>
            </a:lvl1pPr>
          </a:lstStyle>
          <a:p>
            <a:r>
              <a:rPr lang="en-US"/>
              <a:t>SAE Aerospace Presentation to DSP 2022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8649549" y="4789967"/>
            <a:ext cx="35137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BAFEA429-A9BA-DF40-9775-6F2EBFB90EA1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‹#›</a:t>
            </a:fld>
            <a:endParaRPr lang="en-US" sz="1050" dirty="0">
              <a:latin typeface="+mn-lt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06389" y="5043874"/>
            <a:ext cx="5343028" cy="692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50" dirty="0"/>
              <a:t>Copyright © SAE International. Further use or distribution is not permitted without permission from SAE International.</a:t>
            </a:r>
          </a:p>
        </p:txBody>
      </p:sp>
    </p:spTree>
    <p:extLst>
      <p:ext uri="{BB962C8B-B14F-4D97-AF65-F5344CB8AC3E}">
        <p14:creationId xmlns:p14="http://schemas.microsoft.com/office/powerpoint/2010/main" val="2571499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4" r:id="rId14"/>
    <p:sldLayoutId id="2147483745" r:id="rId15"/>
    <p:sldLayoutId id="2147483879" r:id="rId16"/>
    <p:sldLayoutId id="2147483880" r:id="rId17"/>
  </p:sldLayoutIdLst>
  <p:transition spd="slow">
    <p:wipe dir="r"/>
  </p:transition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0086C6"/>
          </a:solidFill>
          <a:latin typeface="Arial"/>
          <a:ea typeface="Open Sans" panose="020B0606030504020204" pitchFamily="34" charset="0"/>
          <a:cs typeface="Arial"/>
        </a:defRPr>
      </a:lvl1pPr>
    </p:titleStyle>
    <p:bodyStyle>
      <a:lvl1pPr marL="0" indent="0" algn="l" defTabSz="685800" rtl="0" eaLnBrk="1" latinLnBrk="0" hangingPunct="1">
        <a:lnSpc>
          <a:spcPct val="130000"/>
        </a:lnSpc>
        <a:spcBef>
          <a:spcPts val="750"/>
        </a:spcBef>
        <a:buFont typeface="Arial" panose="020B0604020202020204" pitchFamily="34" charset="0"/>
        <a:buNone/>
        <a:defRPr sz="1800" kern="1200">
          <a:solidFill>
            <a:srgbClr val="004785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1pPr>
      <a:lvl2pPr marL="175022" indent="-171450" algn="l" defTabSz="685800" rtl="0" eaLnBrk="1" latinLnBrk="0" hangingPunct="1">
        <a:lnSpc>
          <a:spcPct val="120000"/>
        </a:lnSpc>
        <a:spcBef>
          <a:spcPts val="375"/>
        </a:spcBef>
        <a:buClr>
          <a:srgbClr val="0086C6"/>
        </a:buClr>
        <a:buFont typeface="Arial"/>
        <a:buChar char="•"/>
        <a:defRPr sz="1800" kern="1200">
          <a:solidFill>
            <a:srgbClr val="004785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2pPr>
      <a:lvl3pPr marL="342900" indent="-171450" algn="l" defTabSz="685800" rtl="0" eaLnBrk="1" latinLnBrk="0" hangingPunct="1">
        <a:lnSpc>
          <a:spcPct val="100000"/>
        </a:lnSpc>
        <a:spcBef>
          <a:spcPts val="375"/>
        </a:spcBef>
        <a:buClr>
          <a:srgbClr val="0086C6"/>
        </a:buClr>
        <a:buFont typeface="Arial" panose="020B0604020202020204" pitchFamily="34" charset="0"/>
        <a:buChar char="•"/>
        <a:tabLst/>
        <a:defRPr sz="1500" kern="1200">
          <a:solidFill>
            <a:srgbClr val="004785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3pPr>
      <a:lvl4pPr marL="556022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86C6"/>
        </a:buClr>
        <a:buFont typeface="Arial" panose="020B0604020202020204" pitchFamily="34" charset="0"/>
        <a:buChar char="•"/>
        <a:defRPr sz="1350" kern="1200">
          <a:solidFill>
            <a:srgbClr val="004785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4pPr>
      <a:lvl5pPr marL="731044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86C6"/>
        </a:buClr>
        <a:buFont typeface="Arial" panose="020B0604020202020204" pitchFamily="34" charset="0"/>
        <a:buChar char="•"/>
        <a:defRPr sz="1350" kern="1200">
          <a:solidFill>
            <a:srgbClr val="004785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0D26AA8-4BBC-4F0C-8E4B-4EA87C28E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D2489B8-62CB-48E1-AC54-98B0A49CF5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DB560BD-56A2-45E3-8214-B03CF9EAD7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25FF6EC-EC0A-4839-91FD-59B0549F7F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SAE Aerospace Presentation to DSP 2022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FB69CCC-74D3-43F2-B755-75B0735F0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8F6C19-6DFB-4076-A9FE-29ED9BA508A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5055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75"/>
          <p:cNvGrpSpPr>
            <a:grpSpLocks/>
          </p:cNvGrpSpPr>
          <p:nvPr userDrawn="1"/>
        </p:nvGrpSpPr>
        <p:grpSpPr bwMode="auto">
          <a:xfrm>
            <a:off x="0" y="214312"/>
            <a:ext cx="1371600" cy="514350"/>
            <a:chOff x="0" y="180"/>
            <a:chExt cx="864" cy="432"/>
          </a:xfrm>
        </p:grpSpPr>
        <p:sp>
          <p:nvSpPr>
            <p:cNvPr id="1032" name="Rectangle 52"/>
            <p:cNvSpPr>
              <a:spLocks noChangeArrowheads="1"/>
            </p:cNvSpPr>
            <p:nvPr/>
          </p:nvSpPr>
          <p:spPr bwMode="auto">
            <a:xfrm>
              <a:off x="0" y="180"/>
              <a:ext cx="432" cy="432"/>
            </a:xfrm>
            <a:prstGeom prst="rect">
              <a:avLst/>
            </a:prstGeom>
            <a:solidFill>
              <a:srgbClr val="0510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 sz="1350" dirty="0"/>
            </a:p>
          </p:txBody>
        </p:sp>
        <p:sp>
          <p:nvSpPr>
            <p:cNvPr id="1033" name="Rectangle 53"/>
            <p:cNvSpPr>
              <a:spLocks noChangeArrowheads="1"/>
            </p:cNvSpPr>
            <p:nvPr/>
          </p:nvSpPr>
          <p:spPr bwMode="auto">
            <a:xfrm>
              <a:off x="432" y="180"/>
              <a:ext cx="432" cy="432"/>
            </a:xfrm>
            <a:prstGeom prst="rect">
              <a:avLst/>
            </a:prstGeom>
            <a:solidFill>
              <a:srgbClr val="009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 sz="1350" dirty="0"/>
            </a:p>
          </p:txBody>
        </p:sp>
      </p:grpSp>
      <p:sp>
        <p:nvSpPr>
          <p:cNvPr id="1027" name="Line 57"/>
          <p:cNvSpPr>
            <a:spLocks noChangeShapeType="1"/>
          </p:cNvSpPr>
          <p:nvPr/>
        </p:nvSpPr>
        <p:spPr bwMode="auto">
          <a:xfrm>
            <a:off x="1339850" y="1008460"/>
            <a:ext cx="7467600" cy="0"/>
          </a:xfrm>
          <a:prstGeom prst="line">
            <a:avLst/>
          </a:prstGeom>
          <a:noFill/>
          <a:ln w="12700">
            <a:solidFill>
              <a:srgbClr val="05103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 sz="1350"/>
          </a:p>
        </p:txBody>
      </p:sp>
      <p:sp>
        <p:nvSpPr>
          <p:cNvPr id="1028" name="Rectangle 63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267891"/>
            <a:ext cx="7543800" cy="750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029" name="Rectangle 6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1085850"/>
            <a:ext cx="75438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0014" y="4705350"/>
            <a:ext cx="2147887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750">
                <a:solidFill>
                  <a:srgbClr val="5C788F"/>
                </a:solidFill>
              </a:defRPr>
            </a:lvl1pPr>
          </a:lstStyle>
          <a:p>
            <a:pPr>
              <a:defRPr/>
            </a:pPr>
            <a:fld id="{D2252264-63C3-44BA-8C06-B139FE6754EB}" type="slidenum">
              <a:rPr lang="fr-FR" smtClean="0"/>
              <a:pPr>
                <a:defRPr/>
              </a:pPr>
              <a:t>‹#›</a:t>
            </a:fld>
            <a:r>
              <a:rPr lang="fr-FR" dirty="0"/>
              <a:t> - </a:t>
            </a:r>
            <a:fld id="{F0C5800F-78B1-4885-8C46-ABCF64DEEBE5}" type="datetime1">
              <a:rPr lang="fr-FR" smtClean="0"/>
              <a:pPr>
                <a:defRPr/>
              </a:pPr>
              <a:t>15/07/2022</a:t>
            </a:fld>
            <a:r>
              <a:rPr lang="fr-FR" dirty="0"/>
              <a:t> – Cranfield, UK</a:t>
            </a:r>
          </a:p>
          <a:p>
            <a:pPr>
              <a:defRPr/>
            </a:pPr>
            <a:endParaRPr lang="fr-FR" dirty="0"/>
          </a:p>
        </p:txBody>
      </p:sp>
      <p:pic>
        <p:nvPicPr>
          <p:cNvPr id="1031" name="Picture 11" descr="C:\Documents and Settings\Propriétaire\Bureau\logos2.jpg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6" y="4564857"/>
            <a:ext cx="3286125" cy="57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2577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5C788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5C788F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5C788F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5C788F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5C788F"/>
          </a:solidFill>
          <a:latin typeface="Arial" charset="0"/>
        </a:defRPr>
      </a:lvl5pPr>
      <a:lvl6pPr marL="342900" algn="l" rtl="0" eaLnBrk="0" fontAlgn="base" hangingPunct="0">
        <a:spcBef>
          <a:spcPct val="0"/>
        </a:spcBef>
        <a:spcAft>
          <a:spcPct val="0"/>
        </a:spcAft>
        <a:defRPr sz="2250" b="1">
          <a:solidFill>
            <a:srgbClr val="5C788F"/>
          </a:solidFill>
          <a:latin typeface="Arial" charset="0"/>
        </a:defRPr>
      </a:lvl6pPr>
      <a:lvl7pPr marL="685800" algn="l" rtl="0" eaLnBrk="0" fontAlgn="base" hangingPunct="0">
        <a:spcBef>
          <a:spcPct val="0"/>
        </a:spcBef>
        <a:spcAft>
          <a:spcPct val="0"/>
        </a:spcAft>
        <a:defRPr sz="2250" b="1">
          <a:solidFill>
            <a:srgbClr val="5C788F"/>
          </a:solidFill>
          <a:latin typeface="Arial" charset="0"/>
        </a:defRPr>
      </a:lvl7pPr>
      <a:lvl8pPr marL="1028700" algn="l" rtl="0" eaLnBrk="0" fontAlgn="base" hangingPunct="0">
        <a:spcBef>
          <a:spcPct val="0"/>
        </a:spcBef>
        <a:spcAft>
          <a:spcPct val="0"/>
        </a:spcAft>
        <a:defRPr sz="2250" b="1">
          <a:solidFill>
            <a:srgbClr val="5C788F"/>
          </a:solidFill>
          <a:latin typeface="Arial" charset="0"/>
        </a:defRPr>
      </a:lvl8pPr>
      <a:lvl9pPr marL="1371600" algn="l" rtl="0" eaLnBrk="0" fontAlgn="base" hangingPunct="0">
        <a:spcBef>
          <a:spcPct val="0"/>
        </a:spcBef>
        <a:spcAft>
          <a:spcPct val="0"/>
        </a:spcAft>
        <a:defRPr sz="2250" b="1">
          <a:solidFill>
            <a:srgbClr val="5C788F"/>
          </a:solidFill>
          <a:latin typeface="Arial" charset="0"/>
        </a:defRPr>
      </a:lvl9pPr>
    </p:titleStyle>
    <p:bodyStyle>
      <a:lvl1pPr marL="204788" indent="-204788"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buFont typeface="Wingdings" pitchFamily="2" charset="2"/>
        <a:buChar char="n"/>
        <a:defRPr sz="1575">
          <a:solidFill>
            <a:srgbClr val="051039"/>
          </a:solidFill>
          <a:latin typeface="+mn-lt"/>
          <a:ea typeface="+mn-ea"/>
          <a:cs typeface="+mn-cs"/>
        </a:defRPr>
      </a:lvl1pPr>
      <a:lvl2pPr marL="583406" indent="-182166" algn="l" rtl="0" eaLnBrk="0" fontAlgn="base" hangingPunct="0">
        <a:spcBef>
          <a:spcPct val="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n"/>
        <a:defRPr>
          <a:solidFill>
            <a:srgbClr val="051039"/>
          </a:solidFill>
          <a:latin typeface="+mn-lt"/>
        </a:defRPr>
      </a:lvl2pPr>
      <a:lvl3pPr marL="921544" indent="-171450" algn="l" rtl="0" eaLnBrk="0" fontAlgn="base" hangingPunct="0">
        <a:spcBef>
          <a:spcPct val="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l"/>
        <a:defRPr>
          <a:solidFill>
            <a:srgbClr val="051039"/>
          </a:solidFill>
          <a:latin typeface="+mn-lt"/>
        </a:defRPr>
      </a:lvl3pPr>
      <a:lvl4pPr marL="1247775" indent="-171450" algn="l" rtl="0" eaLnBrk="0" fontAlgn="base" hangingPunct="0">
        <a:spcBef>
          <a:spcPct val="0"/>
        </a:spcBef>
        <a:spcAft>
          <a:spcPct val="0"/>
        </a:spcAft>
        <a:buClr>
          <a:srgbClr val="4D4D4D"/>
        </a:buClr>
        <a:buFont typeface="Arial" charset="0"/>
        <a:buChar char="–"/>
        <a:defRPr>
          <a:solidFill>
            <a:srgbClr val="051039"/>
          </a:solidFill>
          <a:latin typeface="+mn-lt"/>
        </a:defRPr>
      </a:lvl4pPr>
      <a:lvl5pPr marL="1553766" indent="-171450" algn="l" rtl="0" eaLnBrk="0" fontAlgn="base" hangingPunct="0">
        <a:spcBef>
          <a:spcPct val="0"/>
        </a:spcBef>
        <a:spcAft>
          <a:spcPct val="0"/>
        </a:spcAft>
        <a:buClr>
          <a:srgbClr val="C0C0C0"/>
        </a:buClr>
        <a:buFont typeface="Arial" charset="0"/>
        <a:buChar char="–"/>
        <a:defRPr>
          <a:solidFill>
            <a:srgbClr val="051039"/>
          </a:solidFill>
          <a:latin typeface="+mn-lt"/>
        </a:defRPr>
      </a:lvl5pPr>
      <a:lvl6pPr marL="1885950" indent="-171450" algn="l" rtl="0" eaLnBrk="0" fontAlgn="base" hangingPunct="0">
        <a:spcBef>
          <a:spcPct val="0"/>
        </a:spcBef>
        <a:spcAft>
          <a:spcPct val="0"/>
        </a:spcAft>
        <a:defRPr sz="1575">
          <a:solidFill>
            <a:schemeClr val="tx1"/>
          </a:solidFill>
          <a:latin typeface="+mn-lt"/>
        </a:defRPr>
      </a:lvl6pPr>
      <a:lvl7pPr marL="2228850" indent="-171450" algn="l" rtl="0" eaLnBrk="0" fontAlgn="base" hangingPunct="0">
        <a:spcBef>
          <a:spcPct val="0"/>
        </a:spcBef>
        <a:spcAft>
          <a:spcPct val="0"/>
        </a:spcAft>
        <a:defRPr sz="1575">
          <a:solidFill>
            <a:schemeClr val="tx1"/>
          </a:solidFill>
          <a:latin typeface="+mn-lt"/>
        </a:defRPr>
      </a:lvl7pPr>
      <a:lvl8pPr marL="2571750" indent="-171450" algn="l" rtl="0" eaLnBrk="0" fontAlgn="base" hangingPunct="0">
        <a:spcBef>
          <a:spcPct val="0"/>
        </a:spcBef>
        <a:spcAft>
          <a:spcPct val="0"/>
        </a:spcAft>
        <a:defRPr sz="1575">
          <a:solidFill>
            <a:schemeClr val="tx1"/>
          </a:solidFill>
          <a:latin typeface="+mn-lt"/>
        </a:defRPr>
      </a:lvl8pPr>
      <a:lvl9pPr marL="2914650" indent="-171450" algn="l" rtl="0" eaLnBrk="0" fontAlgn="base" hangingPunct="0">
        <a:spcBef>
          <a:spcPct val="0"/>
        </a:spcBef>
        <a:spcAft>
          <a:spcPct val="0"/>
        </a:spcAft>
        <a:defRPr sz="1575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mailto:Jonathan.Archer@sae.org" TargetMode="Externa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hyperlink" Target="http://magazine.sae.org/saeb0117/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6350"/>
            <a:ext cx="7922896" cy="2209800"/>
          </a:xfrm>
        </p:spPr>
        <p:txBody>
          <a:bodyPr>
            <a:normAutofit fontScale="90000"/>
          </a:bodyPr>
          <a:lstStyle/>
          <a:p>
            <a:r>
              <a:rPr lang="en-US" i="1"/>
              <a:t>“Creating Standards for the 21st Century”</a:t>
            </a:r>
            <a:br>
              <a:rPr lang="en-GB" i="1" dirty="0"/>
            </a:br>
            <a:br>
              <a:rPr lang="en-GB" dirty="0"/>
            </a:br>
            <a:r>
              <a:rPr lang="en-GB" sz="3100" dirty="0"/>
              <a:t>DSP Conference, Tyson’s VA</a:t>
            </a:r>
            <a:br>
              <a:rPr lang="en-GB" sz="3100" dirty="0"/>
            </a:br>
            <a:br>
              <a:rPr lang="en-GB" dirty="0"/>
            </a:br>
            <a:r>
              <a:rPr lang="en-GB" sz="2200" dirty="0"/>
              <a:t>August 3</a:t>
            </a:r>
            <a:r>
              <a:rPr lang="en-GB" sz="2200" baseline="30000" dirty="0"/>
              <a:t>rd</a:t>
            </a:r>
            <a:r>
              <a:rPr lang="en-GB" sz="2200" dirty="0"/>
              <a:t>, 2022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3768864"/>
            <a:ext cx="769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tx2">
                    <a:lumMod val="75000"/>
                  </a:schemeClr>
                </a:solidFill>
              </a:rPr>
              <a:t>Jonathan Archer, </a:t>
            </a:r>
          </a:p>
          <a:p>
            <a:r>
              <a:rPr lang="en-GB" sz="2000" dirty="0">
                <a:solidFill>
                  <a:schemeClr val="tx2">
                    <a:lumMod val="75000"/>
                  </a:schemeClr>
                </a:solidFill>
              </a:rPr>
              <a:t>Director, Aerospace Standards Strategy &amp; Innovation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34FB8D-E1E3-A1DC-E2DC-6E2ECAFC38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SAE Aerospace Presentation to DSP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883856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4F3E1D1-B71F-FAFE-BF64-C91B19FE0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280" y="2023502"/>
            <a:ext cx="8797720" cy="1081648"/>
          </a:xfrm>
        </p:spPr>
        <p:txBody>
          <a:bodyPr>
            <a:normAutofit/>
          </a:bodyPr>
          <a:lstStyle/>
          <a:p>
            <a:r>
              <a:rPr lang="en-US" b="1" dirty="0"/>
              <a:t>Innovation and Aerospace Standards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B6DF38-7AC2-1CE1-D2D4-656373BF78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SAE Aerospace Presentation to DSP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569757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72506-4E32-48B7-B67D-33D65707D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Systems Safety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F4823-86C1-490F-9C4F-123C1ACE284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90513" y="834606"/>
            <a:ext cx="7786688" cy="3662169"/>
          </a:xfrm>
        </p:spPr>
        <p:txBody>
          <a:bodyPr/>
          <a:lstStyle/>
          <a:p>
            <a:r>
              <a:rPr lang="en-US" sz="1600" dirty="0"/>
              <a:t>Trusted processes, applied to revolutionary aviation concepts</a:t>
            </a:r>
          </a:p>
          <a:p>
            <a:r>
              <a:rPr lang="en-US" sz="1600" dirty="0"/>
              <a:t>S-18: Development processes which </a:t>
            </a:r>
            <a:r>
              <a:rPr lang="en-US" sz="1600" b="1" dirty="0"/>
              <a:t>support certification </a:t>
            </a:r>
            <a:r>
              <a:rPr lang="en-US" sz="1600" dirty="0"/>
              <a:t>of novel aircraft systems</a:t>
            </a:r>
          </a:p>
          <a:p>
            <a:r>
              <a:rPr lang="en-US" sz="1600" b="1" dirty="0"/>
              <a:t>ARP4754B and ARP4761A </a:t>
            </a:r>
            <a:r>
              <a:rPr lang="en-US" sz="1600" dirty="0"/>
              <a:t>coming soon</a:t>
            </a:r>
          </a:p>
          <a:p>
            <a:r>
              <a:rPr lang="en-US" sz="1600" b="1" dirty="0"/>
              <a:t>Scalable</a:t>
            </a:r>
            <a:r>
              <a:rPr lang="en-US" sz="1600" dirty="0"/>
              <a:t> use of safety processes for new vehicle designs and unmanned systems – AIR7209 &amp; AIR7121</a:t>
            </a:r>
          </a:p>
          <a:p>
            <a:r>
              <a:rPr lang="en-US" sz="1600" dirty="0"/>
              <a:t>*New committee* S-18H incorporating </a:t>
            </a:r>
            <a:r>
              <a:rPr lang="en-US" sz="1600" b="1" dirty="0"/>
              <a:t>human factors </a:t>
            </a:r>
            <a:r>
              <a:rPr lang="en-US" sz="1600" dirty="0"/>
              <a:t>into the safety process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F9EFE1A-F43F-FADE-85B4-94E23C66028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6388" y="4850881"/>
            <a:ext cx="6738101" cy="151871"/>
          </a:xfrm>
        </p:spPr>
        <p:txBody>
          <a:bodyPr/>
          <a:lstStyle/>
          <a:p>
            <a:r>
              <a:rPr lang="en-US"/>
              <a:t>SAE Aerospace Presentation to DSP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222548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32E72-4916-4EA9-B43F-4B606BB6D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495" y="311581"/>
            <a:ext cx="8494259" cy="560762"/>
          </a:xfrm>
        </p:spPr>
        <p:txBody>
          <a:bodyPr/>
          <a:lstStyle/>
          <a:p>
            <a:r>
              <a:rPr lang="en-US" dirty="0"/>
              <a:t>Enabling Autonomy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8FDF95-DFCF-4D04-8DED-29B1237B906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90513" y="1043181"/>
            <a:ext cx="4930512" cy="3662169"/>
          </a:xfrm>
        </p:spPr>
        <p:txBody>
          <a:bodyPr/>
          <a:lstStyle/>
          <a:p>
            <a:r>
              <a:rPr lang="en-US" sz="1600" b="1" dirty="0"/>
              <a:t>Artificial Intelligence &amp; Machine Learning</a:t>
            </a:r>
          </a:p>
          <a:p>
            <a:endParaRPr lang="en-US" sz="1600" dirty="0"/>
          </a:p>
          <a:p>
            <a:r>
              <a:rPr lang="en-US" sz="1600" b="1" dirty="0"/>
              <a:t>First </a:t>
            </a:r>
            <a:r>
              <a:rPr lang="en-US" sz="1600" dirty="0"/>
              <a:t>aviation AI document AIR6988 </a:t>
            </a:r>
            <a:r>
              <a:rPr lang="en-US" sz="1600" b="1" dirty="0"/>
              <a:t>published 2021</a:t>
            </a:r>
          </a:p>
          <a:p>
            <a:r>
              <a:rPr lang="en-US" sz="1600" b="1" dirty="0"/>
              <a:t>Taxonomy</a:t>
            </a:r>
            <a:r>
              <a:rPr lang="en-US" sz="1600" dirty="0"/>
              <a:t>: speaking the same language – AIR6987, planned for 2022</a:t>
            </a:r>
          </a:p>
          <a:p>
            <a:r>
              <a:rPr lang="en-US" sz="1600" dirty="0"/>
              <a:t>Process standard supporting </a:t>
            </a:r>
            <a:r>
              <a:rPr lang="en-US" sz="1600" b="1" dirty="0"/>
              <a:t>certification of AI </a:t>
            </a:r>
            <a:r>
              <a:rPr lang="en-US" sz="1600" dirty="0"/>
              <a:t>– AS6983</a:t>
            </a:r>
          </a:p>
          <a:p>
            <a:r>
              <a:rPr lang="en-US" sz="1600" b="1" dirty="0"/>
              <a:t>Predictive Maintenance </a:t>
            </a:r>
            <a:r>
              <a:rPr lang="en-US" sz="1600" dirty="0"/>
              <a:t>use cases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E52DED-CFFC-457D-9097-D3274C73A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1025" y="900239"/>
            <a:ext cx="3017559" cy="3599520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456FFD28-684A-2424-DACC-B82F7EE0195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6388" y="4850881"/>
            <a:ext cx="6738101" cy="151871"/>
          </a:xfrm>
        </p:spPr>
        <p:txBody>
          <a:bodyPr/>
          <a:lstStyle/>
          <a:p>
            <a:r>
              <a:rPr lang="en-US"/>
              <a:t>SAE Aerospace Presentation to DSP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412778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A68B9-29DD-4E4B-9D01-2037E413C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Enabling sustainable flight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D553A-6089-4A8C-9019-74B6EA3E893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90513" y="834606"/>
            <a:ext cx="3062287" cy="3662169"/>
          </a:xfrm>
        </p:spPr>
        <p:txBody>
          <a:bodyPr/>
          <a:lstStyle/>
          <a:p>
            <a:r>
              <a:rPr lang="en-US" dirty="0"/>
              <a:t>Hydrogen: </a:t>
            </a:r>
            <a:r>
              <a:rPr lang="en-US" b="1" dirty="0"/>
              <a:t>3</a:t>
            </a:r>
            <a:r>
              <a:rPr lang="en-US" dirty="0"/>
              <a:t> </a:t>
            </a:r>
            <a:r>
              <a:rPr lang="en-US" b="1" dirty="0"/>
              <a:t>documents published</a:t>
            </a:r>
            <a:r>
              <a:rPr lang="en-US" dirty="0"/>
              <a:t>. New project AS7373 </a:t>
            </a:r>
            <a:r>
              <a:rPr lang="en-US" b="1" dirty="0"/>
              <a:t>Gaseous Hydrogen storage </a:t>
            </a:r>
            <a:r>
              <a:rPr lang="en-US" dirty="0"/>
              <a:t>for General Aviation &amp; AAM</a:t>
            </a:r>
          </a:p>
          <a:p>
            <a:r>
              <a:rPr lang="en-US" dirty="0"/>
              <a:t>Storage, handling, aircraft system management of </a:t>
            </a:r>
            <a:r>
              <a:rPr lang="en-US" b="1" dirty="0"/>
              <a:t>SAF </a:t>
            </a:r>
          </a:p>
          <a:p>
            <a:r>
              <a:rPr lang="en-US" dirty="0"/>
              <a:t>Materials substitution &amp; </a:t>
            </a:r>
            <a:r>
              <a:rPr lang="en-US" b="1" dirty="0"/>
              <a:t>replacement technologies</a:t>
            </a:r>
            <a:endParaRPr lang="en-GB" b="1" dirty="0"/>
          </a:p>
          <a:p>
            <a:r>
              <a:rPr lang="en-GB" i="1" dirty="0"/>
              <a:t>Electrification…</a:t>
            </a:r>
            <a:endParaRPr lang="en-US" i="1" dirty="0"/>
          </a:p>
        </p:txBody>
      </p:sp>
      <p:pic>
        <p:nvPicPr>
          <p:cNvPr id="8" name="Picture 7" descr="Close-up of a spiky plant">
            <a:extLst>
              <a:ext uri="{FF2B5EF4-FFF2-40B4-BE49-F238E27FC236}">
                <a16:creationId xmlns:a16="http://schemas.microsoft.com/office/drawing/2014/main" id="{DF57557F-20CF-4EE0-8AA2-A8A12BE3C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991613"/>
            <a:ext cx="3581400" cy="23782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051C93-6C78-4AE5-A270-13E00B4CE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1220929"/>
            <a:ext cx="2456885" cy="3275846"/>
          </a:xfrm>
          <a:prstGeom prst="rect">
            <a:avLst/>
          </a:prstGeom>
          <a:noFill/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4BDFED3B-09CF-7A75-F893-AF667C9B808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6388" y="4850881"/>
            <a:ext cx="6738101" cy="151871"/>
          </a:xfrm>
        </p:spPr>
        <p:txBody>
          <a:bodyPr/>
          <a:lstStyle/>
          <a:p>
            <a:r>
              <a:rPr lang="en-US"/>
              <a:t>SAE Aerospace Presentation to DSP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793403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787CB-4917-4F46-B447-708A699F6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Enabling electrified propulsion, power &amp; infrastructure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95749-98A1-48F3-A777-6C6AB3F27FC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90513" y="834606"/>
            <a:ext cx="4281487" cy="3662169"/>
          </a:xfrm>
        </p:spPr>
        <p:txBody>
          <a:bodyPr/>
          <a:lstStyle/>
          <a:p>
            <a:r>
              <a:rPr lang="en-US" dirty="0"/>
              <a:t>E-40 Electrified Propulsion: </a:t>
            </a:r>
            <a:r>
              <a:rPr lang="en-US" b="1" dirty="0"/>
              <a:t>Taxonomy, Architecture, Safety, Endurance Testing </a:t>
            </a:r>
            <a:r>
              <a:rPr lang="en-US" dirty="0"/>
              <a:t>ARP8689 </a:t>
            </a:r>
          </a:p>
          <a:p>
            <a:r>
              <a:rPr lang="en-US" dirty="0"/>
              <a:t>AE-10 High Voltage – </a:t>
            </a:r>
            <a:r>
              <a:rPr lang="en-US" b="1" dirty="0"/>
              <a:t>High Voltage Levels </a:t>
            </a:r>
            <a:r>
              <a:rPr lang="en-US" dirty="0"/>
              <a:t>published, </a:t>
            </a:r>
            <a:r>
              <a:rPr lang="en-US" b="1" dirty="0"/>
              <a:t>Power Quality </a:t>
            </a:r>
            <a:r>
              <a:rPr lang="en-US" dirty="0"/>
              <a:t>coming soon</a:t>
            </a:r>
          </a:p>
          <a:p>
            <a:r>
              <a:rPr lang="en-US" b="1" dirty="0"/>
              <a:t>AE-7D Megawatt &amp; Fast Charging </a:t>
            </a:r>
            <a:r>
              <a:rPr lang="en-US" dirty="0"/>
              <a:t>AS7357</a:t>
            </a:r>
          </a:p>
          <a:p>
            <a:r>
              <a:rPr lang="en-US" dirty="0"/>
              <a:t>AS6968 for </a:t>
            </a:r>
            <a:r>
              <a:rPr lang="en-US" b="1" dirty="0"/>
              <a:t>light electric aircraft </a:t>
            </a:r>
            <a:endParaRPr lang="en-GB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DEA9CE-6726-485D-9D35-5394F7D84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7046" y="965007"/>
            <a:ext cx="3886200" cy="172869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5EC3D48-FEC1-4FE7-8D51-581ABD2EEB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8689" y="2800350"/>
            <a:ext cx="4374557" cy="1851530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EE58AEF6-58B7-4E18-2A30-BB6E38EC9AD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6388" y="4850881"/>
            <a:ext cx="6738101" cy="151871"/>
          </a:xfrm>
        </p:spPr>
        <p:txBody>
          <a:bodyPr/>
          <a:lstStyle/>
          <a:p>
            <a:r>
              <a:rPr lang="en-US"/>
              <a:t>SAE Aerospace Presentation to DSP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195456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3EAFA-CD53-41EF-A792-D4537F6FC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Additive Paradigm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83ED1-2FD5-4FC7-98C6-EEDF8E5B9F0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06041" y="834606"/>
            <a:ext cx="4799359" cy="3662169"/>
          </a:xfrm>
        </p:spPr>
        <p:txBody>
          <a:bodyPr lIns="91440" tIns="45720" rIns="91440" bIns="45720" anchor="t"/>
          <a:lstStyle/>
          <a:p>
            <a:r>
              <a:rPr lang="en-US" sz="1600" b="1" dirty="0"/>
              <a:t>Material, Process, Qualification</a:t>
            </a:r>
          </a:p>
          <a:p>
            <a:r>
              <a:rPr lang="en-US" sz="1600" dirty="0"/>
              <a:t>25+ M+P Specs published</a:t>
            </a:r>
          </a:p>
          <a:p>
            <a:r>
              <a:rPr lang="en-US" sz="1600" b="1" dirty="0"/>
              <a:t>Process control </a:t>
            </a:r>
            <a:r>
              <a:rPr lang="en-US" sz="1600" dirty="0"/>
              <a:t>– AMS7003 (Rev A coming in May)</a:t>
            </a:r>
          </a:p>
          <a:p>
            <a:r>
              <a:rPr lang="en-US" sz="1600" b="1" dirty="0">
                <a:ea typeface="Open Sans Light"/>
                <a:cs typeface="Open Sans Light"/>
              </a:rPr>
              <a:t>Recycling </a:t>
            </a:r>
            <a:r>
              <a:rPr lang="en-US" sz="1600" dirty="0">
                <a:ea typeface="Open Sans Light"/>
                <a:cs typeface="Open Sans Light"/>
              </a:rPr>
              <a:t>– AMS7031 </a:t>
            </a:r>
            <a:endParaRPr lang="en-US" sz="1600" dirty="0"/>
          </a:p>
          <a:p>
            <a:r>
              <a:rPr lang="en-US" sz="1600" b="1" dirty="0"/>
              <a:t>Repeatability through machine qualification </a:t>
            </a:r>
            <a:r>
              <a:rPr lang="en-US" sz="1600" dirty="0"/>
              <a:t>– AMS7032 (final draft)</a:t>
            </a:r>
          </a:p>
          <a:p>
            <a:r>
              <a:rPr lang="en-US" sz="1600" b="1" dirty="0"/>
              <a:t>SAE Group </a:t>
            </a:r>
            <a:r>
              <a:rPr lang="en-US" sz="1600" dirty="0"/>
              <a:t>value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 </a:t>
            </a:r>
            <a:endParaRPr lang="en-GB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80365F-5158-4503-A724-D7DB936E8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926254"/>
            <a:ext cx="2756128" cy="2133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12238C-D2CB-45BA-9309-3D9C267BD6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3180899"/>
            <a:ext cx="4177799" cy="1600651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BE08734C-C47A-62C4-0579-10F9A13CE95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6388" y="4850881"/>
            <a:ext cx="6738101" cy="151871"/>
          </a:xfrm>
        </p:spPr>
        <p:txBody>
          <a:bodyPr/>
          <a:lstStyle/>
          <a:p>
            <a:r>
              <a:rPr lang="en-US"/>
              <a:t>SAE Aerospace Presentation to DSP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59944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FC964-5E6A-4F35-B632-64C1B1760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Protection through cybersecurity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02005-3D1D-4AA9-86BC-7CDD2269282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90513" y="834606"/>
            <a:ext cx="4786230" cy="3662169"/>
          </a:xfrm>
        </p:spPr>
        <p:txBody>
          <a:bodyPr/>
          <a:lstStyle/>
          <a:p>
            <a:r>
              <a:rPr lang="en-US" dirty="0"/>
              <a:t>Enabling multiple industries to identify – and mitigate – vulnerabilities  </a:t>
            </a:r>
            <a:r>
              <a:rPr lang="en-US" b="1" dirty="0"/>
              <a:t>throughout the supply chain and product </a:t>
            </a:r>
            <a:r>
              <a:rPr lang="en-US" b="1" dirty="0" err="1"/>
              <a:t>lifecyle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Systems engineering approach to cyber-physical security integrating with </a:t>
            </a:r>
            <a:r>
              <a:rPr lang="en-US" b="1" dirty="0"/>
              <a:t>anti-counterfeit and quality standards</a:t>
            </a:r>
            <a:endParaRPr lang="en-US" dirty="0"/>
          </a:p>
          <a:p>
            <a:r>
              <a:rPr lang="en-US" dirty="0"/>
              <a:t>JA7496 CPSSEP – </a:t>
            </a:r>
            <a:r>
              <a:rPr lang="en-US" b="1" dirty="0"/>
              <a:t>Publishing in May 2022 </a:t>
            </a:r>
            <a:r>
              <a:rPr lang="en-US" dirty="0"/>
              <a:t>(HW/SW to follow…)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B8963E-967A-4FA2-88E5-9BEDCEA6D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805" y="1395368"/>
            <a:ext cx="3996430" cy="269991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8688FFA-DEEA-1F6F-91BB-89E2BD787FC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6388" y="4850881"/>
            <a:ext cx="6738101" cy="151871"/>
          </a:xfrm>
        </p:spPr>
        <p:txBody>
          <a:bodyPr/>
          <a:lstStyle/>
          <a:p>
            <a:r>
              <a:rPr lang="en-US"/>
              <a:t>SAE Aerospace Presentation to DSP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695607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5D8C4-87C5-4F3C-8461-A47B1D04B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Digital Transformation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59296-D338-4983-A09E-D5499D394F2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90513" y="834606"/>
            <a:ext cx="5576887" cy="366216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/>
              <a:t>SAE’s Digital &amp; Data Steering Group &amp; G-31 committee:</a:t>
            </a:r>
          </a:p>
          <a:p>
            <a:pPr>
              <a:lnSpc>
                <a:spcPct val="120000"/>
              </a:lnSpc>
            </a:pPr>
            <a:r>
              <a:rPr lang="en-US" dirty="0"/>
              <a:t>Overviews of Electronic Transactions (ARP6823) &amp; Digital Data standards (AIR7501) </a:t>
            </a:r>
            <a:r>
              <a:rPr lang="en-US" b="1" dirty="0"/>
              <a:t>published</a:t>
            </a:r>
          </a:p>
          <a:p>
            <a:pPr>
              <a:lnSpc>
                <a:spcPct val="120000"/>
              </a:lnSpc>
            </a:pPr>
            <a:r>
              <a:rPr lang="en-US" dirty="0"/>
              <a:t>Now…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b="1" dirty="0"/>
              <a:t>Digitizing the release process</a:t>
            </a:r>
            <a:r>
              <a:rPr lang="en-US" b="0" dirty="0"/>
              <a:t>: AIR7123 </a:t>
            </a:r>
            <a:r>
              <a:rPr lang="en-US" b="0" dirty="0" err="1"/>
              <a:t>eARC</a:t>
            </a:r>
            <a:endParaRPr lang="en-US" b="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b="1" dirty="0"/>
              <a:t>Introducing blockchain for aviation </a:t>
            </a:r>
            <a:r>
              <a:rPr lang="en-US" dirty="0"/>
              <a:t>A</a:t>
            </a:r>
            <a:r>
              <a:rPr lang="en-US" b="0" dirty="0"/>
              <a:t>IR7356 	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b="1" dirty="0"/>
              <a:t>Digital thread </a:t>
            </a:r>
            <a:r>
              <a:rPr lang="en-US" b="0" dirty="0"/>
              <a:t>AIR7367</a:t>
            </a:r>
            <a:endParaRPr lang="en-US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The role of </a:t>
            </a:r>
            <a:r>
              <a:rPr lang="en-US" b="1" dirty="0"/>
              <a:t>MBSE</a:t>
            </a:r>
            <a:r>
              <a:rPr lang="en-US" dirty="0"/>
              <a:t> in manufacturing and certification</a:t>
            </a:r>
            <a:endParaRPr lang="en-GB" dirty="0"/>
          </a:p>
        </p:txBody>
      </p:sp>
      <p:pic>
        <p:nvPicPr>
          <p:cNvPr id="6" name="Picture 5" descr="CPU with binary numbers and blueprint">
            <a:extLst>
              <a:ext uri="{FF2B5EF4-FFF2-40B4-BE49-F238E27FC236}">
                <a16:creationId xmlns:a16="http://schemas.microsoft.com/office/drawing/2014/main" id="{3B9C57E3-A44A-4738-BED8-09B05D353B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8" r="27140"/>
          <a:stretch/>
        </p:blipFill>
        <p:spPr>
          <a:xfrm>
            <a:off x="6035040" y="911224"/>
            <a:ext cx="2651760" cy="3657600"/>
          </a:xfrm>
          <a:prstGeom prst="rect">
            <a:avLst/>
          </a:prstGeom>
          <a:noFill/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5B1E9C4-C6EA-19D1-A03A-E99F69EF8EF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6388" y="4850881"/>
            <a:ext cx="6738101" cy="151871"/>
          </a:xfrm>
        </p:spPr>
        <p:txBody>
          <a:bodyPr/>
          <a:lstStyle/>
          <a:p>
            <a:r>
              <a:rPr lang="en-US"/>
              <a:t>SAE Aerospace Presentation to DSP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415240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076411F-900D-3515-2151-0BB11D53B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Leveraging Digital Standards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CAE57CA-7B92-8BC9-4DAB-4FF7534712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SAE Aerospace Presentation to DSP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47649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41E55-0867-4F23-A993-5B386530F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Open Sans Light"/>
                <a:cs typeface="Open Sans Light"/>
              </a:rPr>
              <a:t>Standards Access – Then and Now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0BBF1B2-3283-48DB-A46F-633D89640202}"/>
              </a:ext>
            </a:extLst>
          </p:cNvPr>
          <p:cNvCxnSpPr/>
          <p:nvPr/>
        </p:nvCxnSpPr>
        <p:spPr>
          <a:xfrm>
            <a:off x="387626" y="745435"/>
            <a:ext cx="83971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7588427-F952-4172-928B-7FFDC93121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307" y="916985"/>
            <a:ext cx="6364439" cy="35928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8CB19B-A736-55CE-9494-9EB189DA778F}"/>
              </a:ext>
            </a:extLst>
          </p:cNvPr>
          <p:cNvSpPr txBox="1"/>
          <p:nvPr/>
        </p:nvSpPr>
        <p:spPr>
          <a:xfrm>
            <a:off x="2286000" y="4917073"/>
            <a:ext cx="4572000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ctr"/>
            <a:r>
              <a:rPr lang="en-US" sz="5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Copyright © SAE International.  Further use is not permitted without permission from SAE</a:t>
            </a:r>
            <a:endParaRPr lang="en-US" sz="5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97DDB245-09CB-CAE5-1C48-74B28AABA0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4650773"/>
            <a:ext cx="685800" cy="523994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90E008A2-6C5F-8000-1923-CA5F2CECCF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6388" y="4850881"/>
            <a:ext cx="6738101" cy="151871"/>
          </a:xfrm>
        </p:spPr>
        <p:txBody>
          <a:bodyPr/>
          <a:lstStyle/>
          <a:p>
            <a:r>
              <a:rPr lang="en-US"/>
              <a:t>SAE Aerospace Presentation to DSP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371724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4CE45EE-B583-FA7D-2BFE-023A24B54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FD187B4-5828-DCAA-B43D-6F3115A6E81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Who is SAE International?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Innovation and Aerospace Standards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Leveraging Digital Standards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Workforce Development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4AD65E-57B1-0747-58D1-18EA8E968CD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SAE Aerospace Presentation to DSP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786983"/>
      </p:ext>
    </p:extLst>
  </p:cSld>
  <p:clrMapOvr>
    <a:masterClrMapping/>
  </p:clrMapOvr>
  <p:transition spd="slow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BFC9E-76B2-4608-A24F-CC50B4D41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950"/>
              <a:t>Digital Product Development Solutions Need Digital Requirements, Not PDFs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BE85BB-1906-B492-E50B-08A459F2F97E}"/>
              </a:ext>
            </a:extLst>
          </p:cNvPr>
          <p:cNvSpPr txBox="1"/>
          <p:nvPr/>
        </p:nvSpPr>
        <p:spPr>
          <a:xfrm>
            <a:off x="5948680" y="1884679"/>
            <a:ext cx="995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MBSE</a:t>
            </a:r>
            <a:endParaRPr lang="en-US" sz="135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654736-1760-0925-3F9B-33CBB4C4E39C}"/>
              </a:ext>
            </a:extLst>
          </p:cNvPr>
          <p:cNvSpPr txBox="1"/>
          <p:nvPr/>
        </p:nvSpPr>
        <p:spPr>
          <a:xfrm>
            <a:off x="2286000" y="4917073"/>
            <a:ext cx="4572000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ctr"/>
            <a:r>
              <a:rPr lang="en-US" sz="5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Copyright © SAE International.  Further use is not permitted without permission from SAE</a:t>
            </a:r>
            <a:endParaRPr lang="en-US" sz="5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51F531D-D4A8-1D0D-84A3-7ECC628843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4650773"/>
            <a:ext cx="685800" cy="52399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C83BF30-357A-3C94-C4D3-DF9028CC0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399" y="1009251"/>
            <a:ext cx="6232435" cy="3494799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144B0210-E981-074A-2622-2D9FB6C682A2}"/>
              </a:ext>
            </a:extLst>
          </p:cNvPr>
          <p:cNvSpPr/>
          <p:nvPr/>
        </p:nvSpPr>
        <p:spPr>
          <a:xfrm>
            <a:off x="6388679" y="2561696"/>
            <a:ext cx="539982" cy="5715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9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REQ</a:t>
            </a:r>
            <a:endParaRPr lang="en-US" sz="900">
              <a:latin typeface="Arial" panose="020B0604020202020204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630534F-2336-AC6C-9F3A-42BCF1D176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426" y="1312977"/>
            <a:ext cx="646606" cy="69985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8EBDE14-A6FA-37DB-4C5F-088736725941}"/>
              </a:ext>
            </a:extLst>
          </p:cNvPr>
          <p:cNvSpPr txBox="1"/>
          <p:nvPr/>
        </p:nvSpPr>
        <p:spPr>
          <a:xfrm>
            <a:off x="6201664" y="1808479"/>
            <a:ext cx="995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MBSE</a:t>
            </a:r>
            <a:endParaRPr lang="en-US" sz="135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12EEF270-6FA0-7F0D-FF2B-5D56E4DB043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6388" y="4850881"/>
            <a:ext cx="6738101" cy="151871"/>
          </a:xfrm>
        </p:spPr>
        <p:txBody>
          <a:bodyPr/>
          <a:lstStyle/>
          <a:p>
            <a:r>
              <a:rPr lang="en-US"/>
              <a:t>SAE Aerospace Presentation to DSP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945517"/>
      </p:ext>
    </p:extLst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8EFD4-CA7A-EE56-D476-9FB005653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many references do you have to maintain for your product designs?</a:t>
            </a:r>
          </a:p>
        </p:txBody>
      </p:sp>
      <p:sp>
        <p:nvSpPr>
          <p:cNvPr id="57" name="Plus Sign 56">
            <a:extLst>
              <a:ext uri="{FF2B5EF4-FFF2-40B4-BE49-F238E27FC236}">
                <a16:creationId xmlns:a16="http://schemas.microsoft.com/office/drawing/2014/main" id="{2F13221D-C164-B3FE-CE34-AA2A1F27621E}"/>
              </a:ext>
            </a:extLst>
          </p:cNvPr>
          <p:cNvSpPr/>
          <p:nvPr/>
        </p:nvSpPr>
        <p:spPr>
          <a:xfrm>
            <a:off x="2850159" y="2455455"/>
            <a:ext cx="472161" cy="406240"/>
          </a:xfrm>
          <a:prstGeom prst="mathPlus">
            <a:avLst/>
          </a:prstGeom>
          <a:solidFill>
            <a:srgbClr val="005195"/>
          </a:solidFill>
          <a:ln>
            <a:solidFill>
              <a:srgbClr val="0051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8" name="Equals 57">
            <a:extLst>
              <a:ext uri="{FF2B5EF4-FFF2-40B4-BE49-F238E27FC236}">
                <a16:creationId xmlns:a16="http://schemas.microsoft.com/office/drawing/2014/main" id="{BE005BF5-E30F-1C31-2AC2-E6E86C55B1E3}"/>
              </a:ext>
            </a:extLst>
          </p:cNvPr>
          <p:cNvSpPr/>
          <p:nvPr/>
        </p:nvSpPr>
        <p:spPr>
          <a:xfrm>
            <a:off x="5568134" y="2510425"/>
            <a:ext cx="556454" cy="368647"/>
          </a:xfrm>
          <a:prstGeom prst="mathEqual">
            <a:avLst/>
          </a:prstGeom>
          <a:solidFill>
            <a:srgbClr val="005195"/>
          </a:solidFill>
          <a:ln>
            <a:solidFill>
              <a:srgbClr val="0051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287E88-9E60-BB88-94AB-EF66BE530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393" y="1350012"/>
            <a:ext cx="359035" cy="4740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E54CD4-F93E-D3A1-F188-FDF70DE4E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926" y="1444545"/>
            <a:ext cx="359035" cy="4740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D2D57C-8160-B906-00BE-0E96A499D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459" y="1539078"/>
            <a:ext cx="359035" cy="4740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C7A66C-E90E-A6B7-920B-1C122B420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993" y="1633612"/>
            <a:ext cx="359035" cy="4740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C810C5-7203-CFDA-4BEB-213950CBF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817" y="1368480"/>
            <a:ext cx="359035" cy="4740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59AD33-437B-A8EA-F90E-2ADB1CE5F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350" y="1463013"/>
            <a:ext cx="359035" cy="4740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970241-52CC-6787-16E0-449FEE8FB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1884" y="1557547"/>
            <a:ext cx="359035" cy="4740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1CBA70F-5B87-8F16-5072-44773E1C3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417" y="1652080"/>
            <a:ext cx="359035" cy="4740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FA7FA13-2EC5-E8DC-2782-2199AC249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299" y="2494445"/>
            <a:ext cx="359035" cy="4740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D19D68A-AFAF-210D-7002-5F71B368D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833" y="2588979"/>
            <a:ext cx="359035" cy="4740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BF1309B-C5CC-1DC5-07CE-D3B1DE414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366" y="2683512"/>
            <a:ext cx="359035" cy="47409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95687A2-3EB4-39CB-660A-33B76167F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900" y="2778046"/>
            <a:ext cx="359035" cy="47409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7B3A30D-1453-1EDF-8B8D-22BA2923595F}"/>
              </a:ext>
            </a:extLst>
          </p:cNvPr>
          <p:cNvSpPr txBox="1"/>
          <p:nvPr/>
        </p:nvSpPr>
        <p:spPr>
          <a:xfrm>
            <a:off x="521460" y="1114803"/>
            <a:ext cx="77091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>
                <a:solidFill>
                  <a:srgbClr val="005195"/>
                </a:solidFill>
              </a:rPr>
              <a:t>SAE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9AA9DA-B901-831B-FC6E-F945C37E5136}"/>
              </a:ext>
            </a:extLst>
          </p:cNvPr>
          <p:cNvSpPr txBox="1"/>
          <p:nvPr/>
        </p:nvSpPr>
        <p:spPr>
          <a:xfrm>
            <a:off x="1579963" y="1117517"/>
            <a:ext cx="77091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>
                <a:solidFill>
                  <a:srgbClr val="005195"/>
                </a:solidFill>
              </a:rPr>
              <a:t>ASTM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11748F4-0152-9177-2965-B9FD7274247F}"/>
              </a:ext>
            </a:extLst>
          </p:cNvPr>
          <p:cNvSpPr txBox="1"/>
          <p:nvPr/>
        </p:nvSpPr>
        <p:spPr>
          <a:xfrm>
            <a:off x="584779" y="2218106"/>
            <a:ext cx="77091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>
                <a:solidFill>
                  <a:srgbClr val="005195"/>
                </a:solidFill>
              </a:rPr>
              <a:t>ASME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94216A2-039D-F7DF-0FCC-710E65633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383" y="2530470"/>
            <a:ext cx="359035" cy="47409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4FBD0AB-0FB2-9C86-EC35-FAF815E75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916" y="2625003"/>
            <a:ext cx="359035" cy="47409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D3CD387-B9BE-1D0B-033B-A850294DB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450" y="2719537"/>
            <a:ext cx="359035" cy="47409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7CDD339-D74A-15E3-8A5C-0C8206A43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983" y="2814070"/>
            <a:ext cx="359035" cy="47409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5423174-3C26-E6CD-2310-8E38575F0ADE}"/>
              </a:ext>
            </a:extLst>
          </p:cNvPr>
          <p:cNvSpPr txBox="1"/>
          <p:nvPr/>
        </p:nvSpPr>
        <p:spPr>
          <a:xfrm>
            <a:off x="1539363" y="2222043"/>
            <a:ext cx="77091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>
                <a:solidFill>
                  <a:srgbClr val="005195"/>
                </a:solidFill>
              </a:rPr>
              <a:t>MIL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4EDF504-4536-8091-3C5A-2500AAC8F1C5}"/>
              </a:ext>
            </a:extLst>
          </p:cNvPr>
          <p:cNvSpPr txBox="1"/>
          <p:nvPr/>
        </p:nvSpPr>
        <p:spPr>
          <a:xfrm>
            <a:off x="502920" y="3354761"/>
            <a:ext cx="13140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>
                <a:solidFill>
                  <a:srgbClr val="005195"/>
                </a:solidFill>
              </a:rPr>
              <a:t>Internal Specs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3C1F07B-B2BA-17F2-82D0-0100D0E43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954" y="3846593"/>
            <a:ext cx="359035" cy="47409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F1522EF-1574-6E87-64B3-7C362A9A7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487" y="3941127"/>
            <a:ext cx="359035" cy="47409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BB578EC-0F13-D600-4743-45A9E9590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021" y="4035660"/>
            <a:ext cx="359035" cy="47409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68E0902-7198-2DF5-2B18-1DFF3C209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54" y="4130193"/>
            <a:ext cx="359035" cy="474093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658E0238-D135-8BB3-77BF-1B7E0A4482B7}"/>
              </a:ext>
            </a:extLst>
          </p:cNvPr>
          <p:cNvSpPr txBox="1"/>
          <p:nvPr/>
        </p:nvSpPr>
        <p:spPr>
          <a:xfrm>
            <a:off x="2286000" y="4917073"/>
            <a:ext cx="4572000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ctr"/>
            <a:r>
              <a:rPr lang="en-US" sz="5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Copyright © SAE International.  Further use is not permitted without permission from SAE</a:t>
            </a:r>
            <a:endParaRPr lang="en-US" sz="5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3" name="Picture 62" descr="Logo&#10;&#10;Description automatically generated">
            <a:extLst>
              <a:ext uri="{FF2B5EF4-FFF2-40B4-BE49-F238E27FC236}">
                <a16:creationId xmlns:a16="http://schemas.microsoft.com/office/drawing/2014/main" id="{B33FFFD5-68B1-8626-F7E0-ADB15F03E5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4650773"/>
            <a:ext cx="685800" cy="523994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1A34A24-71AD-7E04-7F49-C80CD4DE21F6}"/>
              </a:ext>
            </a:extLst>
          </p:cNvPr>
          <p:cNvCxnSpPr>
            <a:cxnSpLocks/>
          </p:cNvCxnSpPr>
          <p:nvPr/>
        </p:nvCxnSpPr>
        <p:spPr>
          <a:xfrm>
            <a:off x="1294488" y="1558239"/>
            <a:ext cx="412609" cy="1680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51EB28A8-4C63-5F8B-4D60-1A4FA035A239}"/>
              </a:ext>
            </a:extLst>
          </p:cNvPr>
          <p:cNvCxnSpPr>
            <a:cxnSpLocks/>
          </p:cNvCxnSpPr>
          <p:nvPr/>
        </p:nvCxnSpPr>
        <p:spPr>
          <a:xfrm>
            <a:off x="1355448" y="2769819"/>
            <a:ext cx="412609" cy="1680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7C2BC243-EEB6-D0F5-4112-C057FA1E9ECD}"/>
              </a:ext>
            </a:extLst>
          </p:cNvPr>
          <p:cNvCxnSpPr>
            <a:cxnSpLocks/>
          </p:cNvCxnSpPr>
          <p:nvPr/>
        </p:nvCxnSpPr>
        <p:spPr>
          <a:xfrm flipV="1">
            <a:off x="1371600" y="3322320"/>
            <a:ext cx="731520" cy="60198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77670354-43B6-B137-9933-C04928CED382}"/>
              </a:ext>
            </a:extLst>
          </p:cNvPr>
          <p:cNvCxnSpPr>
            <a:cxnSpLocks/>
          </p:cNvCxnSpPr>
          <p:nvPr/>
        </p:nvCxnSpPr>
        <p:spPr>
          <a:xfrm flipV="1">
            <a:off x="1165860" y="1965960"/>
            <a:ext cx="731520" cy="60198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35E68D67-D26F-8277-B2FD-ED0F14B63F93}"/>
              </a:ext>
            </a:extLst>
          </p:cNvPr>
          <p:cNvCxnSpPr>
            <a:cxnSpLocks/>
          </p:cNvCxnSpPr>
          <p:nvPr/>
        </p:nvCxnSpPr>
        <p:spPr>
          <a:xfrm>
            <a:off x="1181100" y="2133600"/>
            <a:ext cx="548640" cy="5334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CEFEF451-2317-BD15-A9A4-7762FD3CCC6D}"/>
              </a:ext>
            </a:extLst>
          </p:cNvPr>
          <p:cNvCxnSpPr>
            <a:cxnSpLocks/>
          </p:cNvCxnSpPr>
          <p:nvPr/>
        </p:nvCxnSpPr>
        <p:spPr>
          <a:xfrm flipV="1">
            <a:off x="929857" y="3083807"/>
            <a:ext cx="0" cy="32233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EF4EE0A6-D350-D1B5-7EDB-4E40CA9F235F}"/>
              </a:ext>
            </a:extLst>
          </p:cNvPr>
          <p:cNvCxnSpPr>
            <a:cxnSpLocks/>
          </p:cNvCxnSpPr>
          <p:nvPr/>
        </p:nvCxnSpPr>
        <p:spPr>
          <a:xfrm flipV="1">
            <a:off x="891757" y="1917947"/>
            <a:ext cx="0" cy="32233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CCB66B78-D71A-7720-CEB8-20C4F306E2A1}"/>
              </a:ext>
            </a:extLst>
          </p:cNvPr>
          <p:cNvCxnSpPr>
            <a:cxnSpLocks/>
          </p:cNvCxnSpPr>
          <p:nvPr/>
        </p:nvCxnSpPr>
        <p:spPr>
          <a:xfrm flipV="1">
            <a:off x="2217637" y="2161787"/>
            <a:ext cx="0" cy="48997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Picture 72" descr="Icon&#10;&#10;Description automatically generated">
            <a:extLst>
              <a:ext uri="{FF2B5EF4-FFF2-40B4-BE49-F238E27FC236}">
                <a16:creationId xmlns:a16="http://schemas.microsoft.com/office/drawing/2014/main" id="{D42E6428-22B4-F7CA-182A-28F331F1B2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690" y="1757820"/>
            <a:ext cx="2109330" cy="2109330"/>
          </a:xfrm>
          <a:prstGeom prst="rect">
            <a:avLst/>
          </a:prstGeom>
        </p:spPr>
      </p:pic>
      <p:pic>
        <p:nvPicPr>
          <p:cNvPr id="45" name="Picture 44" descr="A picture containing light&#10;&#10;Description automatically generated">
            <a:extLst>
              <a:ext uri="{FF2B5EF4-FFF2-40B4-BE49-F238E27FC236}">
                <a16:creationId xmlns:a16="http://schemas.microsoft.com/office/drawing/2014/main" id="{59C52E3D-E6E1-5834-7813-59414D24326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7" t="15490" r="10747"/>
          <a:stretch/>
        </p:blipFill>
        <p:spPr>
          <a:xfrm>
            <a:off x="6481899" y="1497745"/>
            <a:ext cx="2048101" cy="2468147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C4D7E863-2956-985A-5729-45F8674F683A}"/>
              </a:ext>
            </a:extLst>
          </p:cNvPr>
          <p:cNvSpPr txBox="1"/>
          <p:nvPr/>
        </p:nvSpPr>
        <p:spPr>
          <a:xfrm>
            <a:off x="3675583" y="3608676"/>
            <a:ext cx="139716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>
                <a:solidFill>
                  <a:srgbClr val="005195"/>
                </a:solidFill>
              </a:rPr>
              <a:t>Requirements</a:t>
            </a:r>
          </a:p>
        </p:txBody>
      </p:sp>
      <p:sp>
        <p:nvSpPr>
          <p:cNvPr id="47" name="Footer Placeholder 3">
            <a:extLst>
              <a:ext uri="{FF2B5EF4-FFF2-40B4-BE49-F238E27FC236}">
                <a16:creationId xmlns:a16="http://schemas.microsoft.com/office/drawing/2014/main" id="{33B264E2-E373-1879-3E21-B01574D81D9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6388" y="4850881"/>
            <a:ext cx="6738101" cy="151871"/>
          </a:xfrm>
        </p:spPr>
        <p:txBody>
          <a:bodyPr/>
          <a:lstStyle/>
          <a:p>
            <a:r>
              <a:rPr lang="en-US"/>
              <a:t>SAE Aerospace Presentation to DSP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7502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4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D82E5-6558-8C5A-501F-AF3261DE3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900" dirty="0"/>
              <a:t>Extended Interoperability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9604B6-F85F-A11C-19B0-5F652AA5A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344" y="943010"/>
            <a:ext cx="5743785" cy="349481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CDDF9F1-C3C4-0544-8642-3E5D567BF83B}"/>
              </a:ext>
            </a:extLst>
          </p:cNvPr>
          <p:cNvSpPr/>
          <p:nvPr/>
        </p:nvSpPr>
        <p:spPr>
          <a:xfrm>
            <a:off x="1905377" y="1426913"/>
            <a:ext cx="1081826" cy="104640"/>
          </a:xfrm>
          <a:prstGeom prst="roundRect">
            <a:avLst/>
          </a:prstGeom>
          <a:noFill/>
          <a:ln w="190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460EC39-88E3-5BEF-2E3B-A526549DDC37}"/>
              </a:ext>
            </a:extLst>
          </p:cNvPr>
          <p:cNvSpPr/>
          <p:nvPr/>
        </p:nvSpPr>
        <p:spPr>
          <a:xfrm>
            <a:off x="2736064" y="1570190"/>
            <a:ext cx="413735" cy="104641"/>
          </a:xfrm>
          <a:prstGeom prst="roundRect">
            <a:avLst/>
          </a:prstGeom>
          <a:noFill/>
          <a:ln w="190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2E70544-0A2D-C277-F4B3-03B2F396EE74}"/>
              </a:ext>
            </a:extLst>
          </p:cNvPr>
          <p:cNvSpPr/>
          <p:nvPr/>
        </p:nvSpPr>
        <p:spPr>
          <a:xfrm>
            <a:off x="3859746" y="2017730"/>
            <a:ext cx="465249" cy="112691"/>
          </a:xfrm>
          <a:prstGeom prst="roundRect">
            <a:avLst/>
          </a:prstGeom>
          <a:noFill/>
          <a:ln w="190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64BBAE1-40E3-E268-F94B-587428AB5350}"/>
              </a:ext>
            </a:extLst>
          </p:cNvPr>
          <p:cNvSpPr/>
          <p:nvPr/>
        </p:nvSpPr>
        <p:spPr>
          <a:xfrm>
            <a:off x="2322329" y="1736810"/>
            <a:ext cx="413735" cy="104641"/>
          </a:xfrm>
          <a:prstGeom prst="roundRect">
            <a:avLst/>
          </a:prstGeom>
          <a:noFill/>
          <a:ln w="190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806E28A-D8AE-D1F2-94F2-7CD5E69EAF98}"/>
              </a:ext>
            </a:extLst>
          </p:cNvPr>
          <p:cNvSpPr/>
          <p:nvPr/>
        </p:nvSpPr>
        <p:spPr>
          <a:xfrm>
            <a:off x="2446289" y="2015457"/>
            <a:ext cx="594038" cy="112691"/>
          </a:xfrm>
          <a:prstGeom prst="roundRect">
            <a:avLst/>
          </a:prstGeom>
          <a:noFill/>
          <a:ln w="190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7835258-E6EA-F45D-FEDD-E57A6AD065D7}"/>
              </a:ext>
            </a:extLst>
          </p:cNvPr>
          <p:cNvSpPr/>
          <p:nvPr/>
        </p:nvSpPr>
        <p:spPr>
          <a:xfrm>
            <a:off x="2420531" y="2585774"/>
            <a:ext cx="692240" cy="148344"/>
          </a:xfrm>
          <a:prstGeom prst="roundRect">
            <a:avLst/>
          </a:prstGeom>
          <a:noFill/>
          <a:ln w="190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946F39C-B50D-66E3-CC0A-0D7B54DC3E48}"/>
              </a:ext>
            </a:extLst>
          </p:cNvPr>
          <p:cNvSpPr/>
          <p:nvPr/>
        </p:nvSpPr>
        <p:spPr>
          <a:xfrm>
            <a:off x="5621557" y="1049870"/>
            <a:ext cx="290339" cy="201590"/>
          </a:xfrm>
          <a:prstGeom prst="roundRect">
            <a:avLst/>
          </a:prstGeom>
          <a:noFill/>
          <a:ln w="190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Callout: Line 29">
            <a:extLst>
              <a:ext uri="{FF2B5EF4-FFF2-40B4-BE49-F238E27FC236}">
                <a16:creationId xmlns:a16="http://schemas.microsoft.com/office/drawing/2014/main" id="{FA470BB4-6C02-32A0-561C-D0F121575C32}"/>
              </a:ext>
            </a:extLst>
          </p:cNvPr>
          <p:cNvSpPr/>
          <p:nvPr/>
        </p:nvSpPr>
        <p:spPr>
          <a:xfrm>
            <a:off x="6280383" y="3354940"/>
            <a:ext cx="2488436" cy="784890"/>
          </a:xfrm>
          <a:prstGeom prst="borderCallout1">
            <a:avLst>
              <a:gd name="adj1" fmla="val 43939"/>
              <a:gd name="adj2" fmla="val 424"/>
              <a:gd name="adj3" fmla="val -78470"/>
              <a:gd name="adj4" fmla="val -138071"/>
            </a:avLst>
          </a:prstGeom>
          <a:solidFill>
            <a:srgbClr val="005195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Wingdings" panose="05000000000000000000" pitchFamily="2" charset="2"/>
              <a:buChar char="Ø"/>
            </a:pPr>
            <a:r>
              <a:rPr lang="en-US" sz="1350" b="1">
                <a:solidFill>
                  <a:schemeClr val="bg1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Link to related references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n-US" sz="1350" b="1">
                <a:solidFill>
                  <a:schemeClr val="bg1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Maintain context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E7B9752-AE7F-5128-B9EE-434EC6C78617}"/>
              </a:ext>
            </a:extLst>
          </p:cNvPr>
          <p:cNvCxnSpPr>
            <a:cxnSpLocks/>
            <a:endCxn id="30" idx="2"/>
          </p:cNvCxnSpPr>
          <p:nvPr/>
        </p:nvCxnSpPr>
        <p:spPr>
          <a:xfrm>
            <a:off x="2749127" y="2128148"/>
            <a:ext cx="3531256" cy="161923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2BA13A9-B234-E394-3F83-05913EBBC91C}"/>
              </a:ext>
            </a:extLst>
          </p:cNvPr>
          <p:cNvCxnSpPr>
            <a:cxnSpLocks/>
            <a:stCxn id="9" idx="2"/>
            <a:endCxn id="30" idx="2"/>
          </p:cNvCxnSpPr>
          <p:nvPr/>
        </p:nvCxnSpPr>
        <p:spPr>
          <a:xfrm>
            <a:off x="4092371" y="2130421"/>
            <a:ext cx="2188012" cy="161696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72E10F6-DFB0-6B27-B753-7F7FBFAC7D46}"/>
              </a:ext>
            </a:extLst>
          </p:cNvPr>
          <p:cNvCxnSpPr>
            <a:cxnSpLocks/>
            <a:stCxn id="8" idx="2"/>
            <a:endCxn id="30" idx="2"/>
          </p:cNvCxnSpPr>
          <p:nvPr/>
        </p:nvCxnSpPr>
        <p:spPr>
          <a:xfrm>
            <a:off x="2942932" y="1674831"/>
            <a:ext cx="3337451" cy="207255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AC46C1A-3FA1-8315-2B87-84BE84806174}"/>
              </a:ext>
            </a:extLst>
          </p:cNvPr>
          <p:cNvCxnSpPr>
            <a:cxnSpLocks/>
            <a:stCxn id="10" idx="2"/>
            <a:endCxn id="30" idx="2"/>
          </p:cNvCxnSpPr>
          <p:nvPr/>
        </p:nvCxnSpPr>
        <p:spPr>
          <a:xfrm>
            <a:off x="2529197" y="1841451"/>
            <a:ext cx="3751186" cy="190593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5D28AC0-45B2-4810-3351-15C6782C0783}"/>
              </a:ext>
            </a:extLst>
          </p:cNvPr>
          <p:cNvCxnSpPr>
            <a:cxnSpLocks/>
            <a:stCxn id="6" idx="2"/>
            <a:endCxn id="30" idx="2"/>
          </p:cNvCxnSpPr>
          <p:nvPr/>
        </p:nvCxnSpPr>
        <p:spPr>
          <a:xfrm>
            <a:off x="2446290" y="1531553"/>
            <a:ext cx="3834093" cy="2215832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llout: Line 35">
            <a:extLst>
              <a:ext uri="{FF2B5EF4-FFF2-40B4-BE49-F238E27FC236}">
                <a16:creationId xmlns:a16="http://schemas.microsoft.com/office/drawing/2014/main" id="{8854E26D-6715-8B28-2874-4CE16C5367DC}"/>
              </a:ext>
            </a:extLst>
          </p:cNvPr>
          <p:cNvSpPr/>
          <p:nvPr/>
        </p:nvSpPr>
        <p:spPr>
          <a:xfrm>
            <a:off x="6280383" y="1498855"/>
            <a:ext cx="2459757" cy="1120541"/>
          </a:xfrm>
          <a:prstGeom prst="borderCallout1">
            <a:avLst>
              <a:gd name="adj1" fmla="val 50362"/>
              <a:gd name="adj2" fmla="val 70"/>
              <a:gd name="adj3" fmla="val -21967"/>
              <a:gd name="adj4" fmla="val -22588"/>
            </a:avLst>
          </a:prstGeom>
          <a:solidFill>
            <a:srgbClr val="005195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Wingdings" panose="05000000000000000000" pitchFamily="2" charset="2"/>
              <a:buChar char="Ø"/>
            </a:pPr>
            <a:r>
              <a:rPr lang="en-US" sz="1350" b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Flag sections/ requirements for change notifications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D2D6AA-39A5-5FCE-87C4-91626F4BDF97}"/>
              </a:ext>
            </a:extLst>
          </p:cNvPr>
          <p:cNvSpPr txBox="1"/>
          <p:nvPr/>
        </p:nvSpPr>
        <p:spPr>
          <a:xfrm>
            <a:off x="2286000" y="4917073"/>
            <a:ext cx="4572000" cy="1692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ctr"/>
            <a:r>
              <a:rPr lang="en-US" sz="5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Copyright © SAE International.  Further use is not permitted without permission from SAE</a:t>
            </a:r>
            <a:endParaRPr lang="en-US" sz="5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7E9B9E81-3EBE-4801-14FA-189C5A3414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4650773"/>
            <a:ext cx="685800" cy="523994"/>
          </a:xfrm>
          <a:prstGeom prst="rect">
            <a:avLst/>
          </a:prstGeom>
        </p:spPr>
      </p:pic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590B5D33-4434-CF4D-648E-4CE92DC76E4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6388" y="4850881"/>
            <a:ext cx="6738101" cy="151871"/>
          </a:xfrm>
        </p:spPr>
        <p:txBody>
          <a:bodyPr/>
          <a:lstStyle/>
          <a:p>
            <a:r>
              <a:rPr lang="en-US"/>
              <a:t>SAE Aerospace Presentation to DSP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92934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 animBg="1"/>
      <p:bldP spid="30" grpId="0" animBg="1"/>
      <p:bldP spid="3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F9D5B27-AF3E-27A9-0C7A-29F77B1F5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589" y="2113301"/>
            <a:ext cx="974093" cy="1324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B9147EA-C1CA-9E69-1D9A-8A1B2C20D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Leveraging Requirements from Digital Standards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A1FDD49-37F8-600E-30D2-8BF2306CE0A4}"/>
              </a:ext>
            </a:extLst>
          </p:cNvPr>
          <p:cNvGraphicFramePr>
            <a:graphicFrameLocks noGrp="1"/>
          </p:cNvGraphicFramePr>
          <p:nvPr>
            <p:ph sz="quarter" idx="11"/>
          </p:nvPr>
        </p:nvGraphicFramePr>
        <p:xfrm>
          <a:off x="416510" y="4010693"/>
          <a:ext cx="4535487" cy="519136"/>
        </p:xfrm>
        <a:graphic>
          <a:graphicData uri="http://schemas.openxmlformats.org/drawingml/2006/table">
            <a:tbl>
              <a:tblPr firstRow="1">
                <a:tableStyleId>{72833802-FEF1-4C79-8D5D-14CF1EAF98D9}</a:tableStyleId>
              </a:tblPr>
              <a:tblGrid>
                <a:gridCol w="860747">
                  <a:extLst>
                    <a:ext uri="{9D8B030D-6E8A-4147-A177-3AD203B41FA5}">
                      <a16:colId xmlns:a16="http://schemas.microsoft.com/office/drawing/2014/main" val="237576613"/>
                    </a:ext>
                  </a:extLst>
                </a:gridCol>
                <a:gridCol w="747201">
                  <a:extLst>
                    <a:ext uri="{9D8B030D-6E8A-4147-A177-3AD203B41FA5}">
                      <a16:colId xmlns:a16="http://schemas.microsoft.com/office/drawing/2014/main" val="1892160386"/>
                    </a:ext>
                  </a:extLst>
                </a:gridCol>
                <a:gridCol w="702610">
                  <a:extLst>
                    <a:ext uri="{9D8B030D-6E8A-4147-A177-3AD203B41FA5}">
                      <a16:colId xmlns:a16="http://schemas.microsoft.com/office/drawing/2014/main" val="405770046"/>
                    </a:ext>
                  </a:extLst>
                </a:gridCol>
                <a:gridCol w="507440">
                  <a:extLst>
                    <a:ext uri="{9D8B030D-6E8A-4147-A177-3AD203B41FA5}">
                      <a16:colId xmlns:a16="http://schemas.microsoft.com/office/drawing/2014/main" val="3829095747"/>
                    </a:ext>
                  </a:extLst>
                </a:gridCol>
                <a:gridCol w="832119">
                  <a:extLst>
                    <a:ext uri="{9D8B030D-6E8A-4147-A177-3AD203B41FA5}">
                      <a16:colId xmlns:a16="http://schemas.microsoft.com/office/drawing/2014/main" val="3961414843"/>
                    </a:ext>
                  </a:extLst>
                </a:gridCol>
                <a:gridCol w="885370">
                  <a:extLst>
                    <a:ext uri="{9D8B030D-6E8A-4147-A177-3AD203B41FA5}">
                      <a16:colId xmlns:a16="http://schemas.microsoft.com/office/drawing/2014/main" val="1064459729"/>
                    </a:ext>
                  </a:extLst>
                </a:gridCol>
              </a:tblGrid>
              <a:tr h="27529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>
                          <a:solidFill>
                            <a:schemeClr val="bg1"/>
                          </a:solidFill>
                          <a:effectLst/>
                        </a:rPr>
                        <a:t>Part Number</a:t>
                      </a:r>
                      <a:endParaRPr lang="en-US" sz="10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>
                          <a:solidFill>
                            <a:schemeClr val="bg1"/>
                          </a:solidFill>
                          <a:effectLst/>
                        </a:rPr>
                        <a:t>Standard</a:t>
                      </a:r>
                      <a:endParaRPr lang="en-US" sz="10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>
                          <a:solidFill>
                            <a:schemeClr val="bg1"/>
                          </a:solidFill>
                          <a:effectLst/>
                        </a:rPr>
                        <a:t>AMS</a:t>
                      </a:r>
                      <a:endParaRPr lang="en-US" sz="10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>
                          <a:solidFill>
                            <a:schemeClr val="bg1"/>
                          </a:solidFill>
                          <a:effectLst/>
                        </a:rPr>
                        <a:t>Type</a:t>
                      </a:r>
                      <a:endParaRPr lang="en-US" sz="10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>
                          <a:solidFill>
                            <a:schemeClr val="bg1"/>
                          </a:solidFill>
                          <a:effectLst/>
                        </a:rPr>
                        <a:t>L (inch) min</a:t>
                      </a:r>
                      <a:endParaRPr lang="en-US" sz="10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>
                          <a:solidFill>
                            <a:schemeClr val="bg1"/>
                          </a:solidFill>
                          <a:effectLst/>
                        </a:rPr>
                        <a:t>L (inch) max</a:t>
                      </a:r>
                      <a:endParaRPr lang="en-US" sz="10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7496522"/>
                  </a:ext>
                </a:extLst>
              </a:tr>
              <a:tr h="1536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/>
                        <a:t>AS3101-13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u="none" strike="noStrike">
                          <a:solidFill>
                            <a:srgbClr val="000000"/>
                          </a:solidFill>
                          <a:effectLst/>
                        </a:rPr>
                        <a:t>AS3101A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u="none" strike="noStrike">
                          <a:solidFill>
                            <a:srgbClr val="000000"/>
                          </a:solidFill>
                          <a:effectLst/>
                        </a:rPr>
                        <a:t>AMS5731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u="none" strike="noStrike">
                          <a:solidFill>
                            <a:srgbClr val="000000"/>
                          </a:solidFill>
                          <a:effectLst/>
                        </a:rPr>
                        <a:t>Bolt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u="none" strike="noStrike">
                          <a:solidFill>
                            <a:srgbClr val="000000"/>
                          </a:solidFill>
                          <a:effectLst/>
                        </a:rPr>
                        <a:t>1.052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u="none" strike="noStrike">
                          <a:solidFill>
                            <a:srgbClr val="000000"/>
                          </a:solidFill>
                          <a:effectLst/>
                        </a:rPr>
                        <a:t>1.072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513591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60916EE-469E-7A4B-6B23-60C91C9F1D2E}"/>
              </a:ext>
            </a:extLst>
          </p:cNvPr>
          <p:cNvSpPr txBox="1"/>
          <p:nvPr/>
        </p:nvSpPr>
        <p:spPr>
          <a:xfrm>
            <a:off x="5495222" y="1055771"/>
            <a:ext cx="3200401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350">
                <a:solidFill>
                  <a:srgbClr val="005195"/>
                </a:solidFill>
              </a:rPr>
              <a:t>Min/Max requirement for Length can be tracked in Requirements Tracking Tool</a:t>
            </a:r>
          </a:p>
          <a:p>
            <a:pPr marL="214313" indent="-214313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350">
                <a:solidFill>
                  <a:srgbClr val="005195"/>
                </a:solidFill>
              </a:rPr>
              <a:t>Min/Max requirement for Length can be part of simulation</a:t>
            </a:r>
          </a:p>
          <a:p>
            <a:pPr marL="214313" indent="-214313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350">
                <a:solidFill>
                  <a:srgbClr val="005195"/>
                </a:solidFill>
              </a:rPr>
              <a:t>Min/Max requirement may be in digital twin</a:t>
            </a:r>
          </a:p>
          <a:p>
            <a:pPr marL="214313" indent="-214313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350">
                <a:solidFill>
                  <a:srgbClr val="005195"/>
                </a:solidFill>
              </a:rPr>
              <a:t>Min/Max requirement can be used in test cases</a:t>
            </a:r>
          </a:p>
          <a:p>
            <a:pPr marL="214313" indent="-214313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350">
                <a:solidFill>
                  <a:srgbClr val="005195"/>
                </a:solidFill>
              </a:rPr>
              <a:t>Min/Max requirement can be fed into procurement applications</a:t>
            </a:r>
          </a:p>
          <a:p>
            <a:pPr marL="214313" indent="-214313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350">
                <a:solidFill>
                  <a:srgbClr val="005195"/>
                </a:solidFill>
              </a:rPr>
              <a:t>Min/Max requirement used to establish compliance</a:t>
            </a:r>
          </a:p>
          <a:p>
            <a:pPr marL="214313" indent="-214313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350">
                <a:solidFill>
                  <a:srgbClr val="005195"/>
                </a:solidFill>
              </a:rPr>
              <a:t>And so on…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99E3C3-3C50-7AED-2738-C45FBDA7574F}"/>
              </a:ext>
            </a:extLst>
          </p:cNvPr>
          <p:cNvSpPr txBox="1"/>
          <p:nvPr/>
        </p:nvSpPr>
        <p:spPr>
          <a:xfrm>
            <a:off x="849064" y="1407756"/>
            <a:ext cx="3559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20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algn="ctr"/>
            <a:r>
              <a:rPr lang="en-US" sz="1200">
                <a:solidFill>
                  <a:schemeClr val="tx2"/>
                </a:solidFill>
                <a:latin typeface="Arial" panose="020B0604020202020204" pitchFamily="34" charset="0"/>
              </a:rPr>
              <a:t> (R) BOLT, MACHINE - HEXAGON HEAD, PD SHANK, CRES AMS5731, .3125-24 UNJF-3A </a:t>
            </a:r>
            <a:endParaRPr lang="en-US" sz="1200" b="1">
              <a:solidFill>
                <a:schemeClr val="tx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5489F9-783D-06A6-A69E-813364D2F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110" y="2104515"/>
            <a:ext cx="986724" cy="1324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50F3E662-818E-8D5E-759B-934D45FFCD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4650773"/>
            <a:ext cx="685800" cy="523994"/>
          </a:xfrm>
          <a:prstGeom prst="rect">
            <a:avLst/>
          </a:prstGeom>
        </p:spPr>
      </p:pic>
      <p:sp>
        <p:nvSpPr>
          <p:cNvPr id="27" name="Rectangle: Rounded Corners 4">
            <a:extLst>
              <a:ext uri="{FF2B5EF4-FFF2-40B4-BE49-F238E27FC236}">
                <a16:creationId xmlns:a16="http://schemas.microsoft.com/office/drawing/2014/main" id="{6DD86FB5-443F-CB53-1E9F-A1B446972F74}"/>
              </a:ext>
            </a:extLst>
          </p:cNvPr>
          <p:cNvSpPr/>
          <p:nvPr/>
        </p:nvSpPr>
        <p:spPr>
          <a:xfrm>
            <a:off x="934670" y="1006735"/>
            <a:ext cx="3428382" cy="502026"/>
          </a:xfrm>
          <a:prstGeom prst="roundRect">
            <a:avLst/>
          </a:prstGeom>
          <a:solidFill>
            <a:srgbClr val="00A4E4"/>
          </a:solidFill>
          <a:ln>
            <a:solidFill>
              <a:srgbClr val="0051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Drawings and Tables Converted to Machine-Readable Data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8B086BE-EF6E-B344-1A92-88405DAC7D32}"/>
              </a:ext>
            </a:extLst>
          </p:cNvPr>
          <p:cNvCxnSpPr/>
          <p:nvPr/>
        </p:nvCxnSpPr>
        <p:spPr>
          <a:xfrm>
            <a:off x="2724752" y="3622767"/>
            <a:ext cx="0" cy="32004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11A1536E-99CF-3C92-7242-3DA4F9B808C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6388" y="4850881"/>
            <a:ext cx="6738101" cy="151871"/>
          </a:xfrm>
        </p:spPr>
        <p:txBody>
          <a:bodyPr/>
          <a:lstStyle/>
          <a:p>
            <a:r>
              <a:rPr lang="en-US"/>
              <a:t>SAE Aerospace Presentation to DSP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819676"/>
      </p:ext>
    </p:extLst>
  </p:cSld>
  <p:clrMapOvr>
    <a:masterClrMapping/>
  </p:clrMapOvr>
  <p:transition spd="slow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1">
            <a:extLst>
              <a:ext uri="{FF2B5EF4-FFF2-40B4-BE49-F238E27FC236}">
                <a16:creationId xmlns:a16="http://schemas.microsoft.com/office/drawing/2014/main" id="{3B67CA63-E064-463E-3B52-110E16E232EB}"/>
              </a:ext>
            </a:extLst>
          </p:cNvPr>
          <p:cNvSpPr/>
          <p:nvPr/>
        </p:nvSpPr>
        <p:spPr>
          <a:xfrm>
            <a:off x="429405" y="3786263"/>
            <a:ext cx="8219295" cy="618098"/>
          </a:xfrm>
          <a:prstGeom prst="roundRect">
            <a:avLst/>
          </a:prstGeom>
          <a:solidFill>
            <a:srgbClr val="2EB135"/>
          </a:solidFill>
          <a:ln>
            <a:solidFill>
              <a:srgbClr val="0051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~$20,000 in time + cost savings per project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9C05897-F5DE-79FD-5E95-F2D296929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ROI Considerations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6B96408-3B9F-2C8E-FF25-FFEACD819AF2}"/>
              </a:ext>
            </a:extLst>
          </p:cNvPr>
          <p:cNvSpPr/>
          <p:nvPr/>
        </p:nvSpPr>
        <p:spPr>
          <a:xfrm>
            <a:off x="437025" y="1088782"/>
            <a:ext cx="4043535" cy="747935"/>
          </a:xfrm>
          <a:prstGeom prst="roundRect">
            <a:avLst/>
          </a:prstGeom>
          <a:ln>
            <a:solidFill>
              <a:srgbClr val="0051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Eliminate copy/paste from PDFs</a:t>
            </a:r>
          </a:p>
          <a:p>
            <a:pPr algn="ctr"/>
            <a:r>
              <a:rPr lang="en-US" b="1"/>
              <a:t>~10 hours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E61FE62-1298-0616-0106-435CAEF1557A}"/>
              </a:ext>
            </a:extLst>
          </p:cNvPr>
          <p:cNvSpPr/>
          <p:nvPr/>
        </p:nvSpPr>
        <p:spPr>
          <a:xfrm>
            <a:off x="437025" y="1987646"/>
            <a:ext cx="4043535" cy="747935"/>
          </a:xfrm>
          <a:prstGeom prst="roundRect">
            <a:avLst/>
          </a:prstGeom>
          <a:ln>
            <a:solidFill>
              <a:srgbClr val="0051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Reduce time searching for relevant standards</a:t>
            </a:r>
          </a:p>
          <a:p>
            <a:pPr algn="ctr"/>
            <a:r>
              <a:rPr lang="en-US" b="1"/>
              <a:t>~2 hours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BACB72B-AE29-6674-BF81-D154F4FC8AA8}"/>
              </a:ext>
            </a:extLst>
          </p:cNvPr>
          <p:cNvSpPr/>
          <p:nvPr/>
        </p:nvSpPr>
        <p:spPr>
          <a:xfrm>
            <a:off x="4572000" y="1088781"/>
            <a:ext cx="4046220" cy="747935"/>
          </a:xfrm>
          <a:prstGeom prst="roundRect">
            <a:avLst/>
          </a:prstGeom>
          <a:ln>
            <a:solidFill>
              <a:srgbClr val="0051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Eliminate re-entry of requirements </a:t>
            </a:r>
          </a:p>
          <a:p>
            <a:pPr algn="ctr"/>
            <a:r>
              <a:rPr lang="en-US" sz="1350"/>
              <a:t>into multiple systems</a:t>
            </a:r>
          </a:p>
          <a:p>
            <a:pPr algn="ctr"/>
            <a:r>
              <a:rPr lang="en-US" b="1"/>
              <a:t>~5 hours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38B7281-AB10-C108-A3A3-D237A3BE26C0}"/>
              </a:ext>
            </a:extLst>
          </p:cNvPr>
          <p:cNvSpPr/>
          <p:nvPr/>
        </p:nvSpPr>
        <p:spPr>
          <a:xfrm>
            <a:off x="4579620" y="1987645"/>
            <a:ext cx="4038600" cy="747935"/>
          </a:xfrm>
          <a:prstGeom prst="roundRect">
            <a:avLst/>
          </a:prstGeom>
          <a:ln>
            <a:solidFill>
              <a:srgbClr val="0051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Eliminate rework due to data entry errors</a:t>
            </a:r>
          </a:p>
          <a:p>
            <a:pPr algn="ctr"/>
            <a:r>
              <a:rPr lang="en-US" b="1"/>
              <a:t>~4 weeks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583C248-ECA5-3CA3-2AD2-7E350B9114E0}"/>
              </a:ext>
            </a:extLst>
          </p:cNvPr>
          <p:cNvSpPr/>
          <p:nvPr/>
        </p:nvSpPr>
        <p:spPr>
          <a:xfrm>
            <a:off x="437025" y="2863410"/>
            <a:ext cx="4035915" cy="756090"/>
          </a:xfrm>
          <a:prstGeom prst="roundRect">
            <a:avLst/>
          </a:prstGeom>
          <a:ln>
            <a:solidFill>
              <a:srgbClr val="0051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Reduce number of physical prototypes</a:t>
            </a:r>
          </a:p>
          <a:p>
            <a:pPr algn="ctr"/>
            <a:r>
              <a:rPr lang="en-US" b="1"/>
              <a:t>~20 hours </a:t>
            </a:r>
            <a:r>
              <a:rPr lang="en-US" sz="1350"/>
              <a:t>+ cost savings by cutting 6 prototypes </a:t>
            </a:r>
            <a:r>
              <a:rPr lang="en-US" sz="900"/>
              <a:t>($1,000 avg  each)</a:t>
            </a:r>
            <a:endParaRPr lang="en-US" sz="135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49C5924-2B30-B032-5CDB-1CFE586D4291}"/>
              </a:ext>
            </a:extLst>
          </p:cNvPr>
          <p:cNvSpPr/>
          <p:nvPr/>
        </p:nvSpPr>
        <p:spPr>
          <a:xfrm>
            <a:off x="4579620" y="2863409"/>
            <a:ext cx="4053840" cy="756091"/>
          </a:xfrm>
          <a:prstGeom prst="roundRect">
            <a:avLst/>
          </a:prstGeom>
          <a:ln>
            <a:solidFill>
              <a:srgbClr val="0051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Minimize source documents for audits </a:t>
            </a:r>
            <a:r>
              <a:rPr lang="en-US" sz="900"/>
              <a:t>(digital thread)</a:t>
            </a:r>
          </a:p>
          <a:p>
            <a:pPr algn="ctr"/>
            <a:r>
              <a:rPr lang="en-US" b="1"/>
              <a:t>~40 hours</a:t>
            </a: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2352144E-F489-0C92-6F52-24A7F1C175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4650773"/>
            <a:ext cx="685800" cy="523994"/>
          </a:xfrm>
          <a:prstGeom prst="rect">
            <a:avLst/>
          </a:prstGeom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DCD5A823-CEE3-AD41-35CC-5BF7F012012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6388" y="4850881"/>
            <a:ext cx="6738101" cy="151871"/>
          </a:xfrm>
        </p:spPr>
        <p:txBody>
          <a:bodyPr/>
          <a:lstStyle/>
          <a:p>
            <a:r>
              <a:rPr lang="en-US"/>
              <a:t>SAE Aerospace Presentation to DSP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5589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E8657-2F37-4C73-AF08-CD0E02CFA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1224"/>
            <a:ext cx="6337883" cy="36576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E60CB4D9-D1D4-4060-996B-9DCDA87923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151" y="-123053"/>
            <a:ext cx="3268334" cy="10413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1B57FF-BF4D-4E28-B7C9-7A90B17F2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4981" y="986287"/>
            <a:ext cx="4579019" cy="2730008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AAF31E18-3173-48D1-A46F-5E31EC7FA572}"/>
              </a:ext>
            </a:extLst>
          </p:cNvPr>
          <p:cNvSpPr/>
          <p:nvPr/>
        </p:nvSpPr>
        <p:spPr>
          <a:xfrm>
            <a:off x="4226011" y="2344694"/>
            <a:ext cx="296562" cy="2780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D79897-EFA0-4B7D-B7CB-3BD0BD56B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0700" y="3777763"/>
            <a:ext cx="2028825" cy="4929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B91A0F-2A28-49AE-B845-1DE5A2B214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8642" y="3936898"/>
            <a:ext cx="2282139" cy="5908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3B2353-300F-49E9-BF8F-DCF4217D78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620" y="3740691"/>
            <a:ext cx="2327438" cy="448406"/>
          </a:xfrm>
          <a:prstGeom prst="rect">
            <a:avLst/>
          </a:prstGeom>
        </p:spPr>
      </p:pic>
      <p:pic>
        <p:nvPicPr>
          <p:cNvPr id="13" name="Picture 1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E6E38EC-A45E-4736-A89D-B4BE76E4CBC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74208"/>
            <a:ext cx="4105532" cy="27050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04905B-F37D-4BB2-844E-CB0C100D01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5103" y="4239689"/>
            <a:ext cx="2200275" cy="457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F1048-42C7-4AC1-803B-B79471A74C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56166" y="4188941"/>
            <a:ext cx="2076572" cy="5204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FB6853B-D1C0-4B99-92F1-05F540C26BE0}"/>
              </a:ext>
            </a:extLst>
          </p:cNvPr>
          <p:cNvSpPr txBox="1"/>
          <p:nvPr/>
        </p:nvSpPr>
        <p:spPr>
          <a:xfrm>
            <a:off x="3430700" y="82436"/>
            <a:ext cx="4626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Digital Standards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2F7C146-A298-8148-2313-2C4D5D27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SAE Aerospace Presentation to DSP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593540"/>
      </p:ext>
    </p:extLst>
  </p:cSld>
  <p:clrMapOvr>
    <a:masterClrMapping/>
  </p:clrMapOvr>
  <p:transition spd="slow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94711-EC79-972C-C2E4-DB18C1675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Workforce Development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05AA3A-7AD9-59B0-582F-B2FDE27468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SAE Aerospace Presentation to DSP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002837"/>
      </p:ext>
    </p:extLst>
  </p:cSld>
  <p:clrMapOvr>
    <a:masterClrMapping/>
  </p:clrMapOvr>
  <p:transition spd="slow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CDEA1-8692-48FB-9A6B-111D6AE48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Workforce Development – Lifelong Learning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EDAC39-752B-4544-9C78-5224B344BFF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SAE Aerospace Presentation to DSP 2022</a:t>
            </a:r>
            <a:endParaRPr lang="en-US" dirty="0"/>
          </a:p>
        </p:txBody>
      </p:sp>
      <p:pic>
        <p:nvPicPr>
          <p:cNvPr id="8" name="Picture 7" descr="A picture containing person, indoor, toothbrush&#10;&#10;Description automatically generated">
            <a:extLst>
              <a:ext uri="{FF2B5EF4-FFF2-40B4-BE49-F238E27FC236}">
                <a16:creationId xmlns:a16="http://schemas.microsoft.com/office/drawing/2014/main" id="{70C29B59-6A80-42DD-B614-BB32194C92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06" y="922191"/>
            <a:ext cx="3214959" cy="1507013"/>
          </a:xfrm>
          <a:prstGeom prst="rect">
            <a:avLst/>
          </a:prstGeom>
        </p:spPr>
      </p:pic>
      <p:pic>
        <p:nvPicPr>
          <p:cNvPr id="11" name="Picture 10" descr="A picture containing text, person, table&#10;&#10;Description automatically generated">
            <a:extLst>
              <a:ext uri="{FF2B5EF4-FFF2-40B4-BE49-F238E27FC236}">
                <a16:creationId xmlns:a16="http://schemas.microsoft.com/office/drawing/2014/main" id="{0E178B35-3B3D-44ED-A790-4C45FEFA26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457" y="2790572"/>
            <a:ext cx="3198181" cy="14991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0A8B3D-3DF6-48A8-8606-87EAEECB489F}"/>
              </a:ext>
            </a:extLst>
          </p:cNvPr>
          <p:cNvSpPr txBox="1"/>
          <p:nvPr/>
        </p:nvSpPr>
        <p:spPr>
          <a:xfrm>
            <a:off x="1474896" y="2383479"/>
            <a:ext cx="2220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World in Motion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3D9C9F-25D0-45BD-8CBC-C15D8795E9F4}"/>
              </a:ext>
            </a:extLst>
          </p:cNvPr>
          <p:cNvSpPr txBox="1"/>
          <p:nvPr/>
        </p:nvSpPr>
        <p:spPr>
          <a:xfrm>
            <a:off x="4953000" y="2380741"/>
            <a:ext cx="2763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SAE Aero Design (West)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2E44A8-EE33-4622-B5BE-838AE52DC268}"/>
              </a:ext>
            </a:extLst>
          </p:cNvPr>
          <p:cNvSpPr txBox="1"/>
          <p:nvPr/>
        </p:nvSpPr>
        <p:spPr>
          <a:xfrm>
            <a:off x="4558344" y="4270182"/>
            <a:ext cx="326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Professional Development </a:t>
            </a:r>
            <a:endParaRPr lang="en-GB" dirty="0"/>
          </a:p>
        </p:txBody>
      </p:sp>
      <p:pic>
        <p:nvPicPr>
          <p:cNvPr id="9" name="Picture 8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61E8B419-A1B6-4E6D-83BF-1838D518E9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31271"/>
            <a:ext cx="3214959" cy="15045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66A0D28-5CA2-4117-891A-9B04FFB4AB04}"/>
              </a:ext>
            </a:extLst>
          </p:cNvPr>
          <p:cNvSpPr txBox="1"/>
          <p:nvPr/>
        </p:nvSpPr>
        <p:spPr>
          <a:xfrm>
            <a:off x="1193142" y="4269466"/>
            <a:ext cx="2763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SAE </a:t>
            </a:r>
            <a:r>
              <a:rPr lang="en-US" dirty="0" err="1"/>
              <a:t>AeroConnect</a:t>
            </a:r>
            <a:endParaRPr lang="en-GB" dirty="0"/>
          </a:p>
        </p:txBody>
      </p:sp>
      <p:pic>
        <p:nvPicPr>
          <p:cNvPr id="6" name="Content Placeholder 5" descr="Background pattern&#10;&#10;Description automatically generated">
            <a:extLst>
              <a:ext uri="{FF2B5EF4-FFF2-40B4-BE49-F238E27FC236}">
                <a16:creationId xmlns:a16="http://schemas.microsoft.com/office/drawing/2014/main" id="{F905AD0D-D7CB-4F5D-B993-173F08322E26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78" y="2805952"/>
            <a:ext cx="3264968" cy="1456098"/>
          </a:xfrm>
        </p:spPr>
      </p:pic>
    </p:spTree>
    <p:extLst>
      <p:ext uri="{BB962C8B-B14F-4D97-AF65-F5344CB8AC3E}">
        <p14:creationId xmlns:p14="http://schemas.microsoft.com/office/powerpoint/2010/main" val="97234209"/>
      </p:ext>
    </p:extLst>
  </p:cSld>
  <p:clrMapOvr>
    <a:masterClrMapping/>
  </p:clrMapOvr>
  <p:transition spd="slow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/>
              <a:t>QUESTIONS?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7FF31CA-23A3-47F4-B10C-74068F359592}"/>
              </a:ext>
            </a:extLst>
          </p:cNvPr>
          <p:cNvSpPr txBox="1">
            <a:spLocks/>
          </p:cNvSpPr>
          <p:nvPr/>
        </p:nvSpPr>
        <p:spPr>
          <a:xfrm>
            <a:off x="457200" y="2038350"/>
            <a:ext cx="5943600" cy="28352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4625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5138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262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76313" indent="-2317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76313" indent="-2317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74725" indent="-2301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76313" indent="-2317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Jonathan Archer</a:t>
            </a:r>
          </a:p>
          <a:p>
            <a:r>
              <a:rPr lang="en-US" b="0" dirty="0">
                <a:solidFill>
                  <a:schemeClr val="bg1"/>
                </a:solidFill>
              </a:rPr>
              <a:t>Director, Aerospace Standards, Strategy &amp; Innovation</a:t>
            </a:r>
          </a:p>
          <a:p>
            <a:endParaRPr lang="en-US" b="0" dirty="0">
              <a:solidFill>
                <a:schemeClr val="bg1"/>
              </a:solidFill>
            </a:endParaRPr>
          </a:p>
          <a:p>
            <a:r>
              <a:rPr lang="en-US" b="0" dirty="0">
                <a:solidFill>
                  <a:schemeClr val="bg1"/>
                </a:solidFill>
              </a:rPr>
              <a:t>Washington, DC</a:t>
            </a:r>
          </a:p>
          <a:p>
            <a:endParaRPr lang="en-US" dirty="0"/>
          </a:p>
          <a:p>
            <a:r>
              <a:rPr lang="en-US" b="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Jonathan.Archer@sae.org</a:t>
            </a:r>
            <a:r>
              <a:rPr lang="en-US" b="0" dirty="0">
                <a:solidFill>
                  <a:schemeClr val="bg1"/>
                </a:solidFill>
              </a:rPr>
              <a:t>  |  +1 724 355 6404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391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7033B11-35AD-0EC7-D7F3-4954F2962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Who Is SAE International?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07A218-17F5-0BA2-96F4-1AF1B6CB3B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SAE Aerospace Presentation to DSP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678175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7F0E5-99E8-3C43-AB51-673A7CB9C0F1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2100" dirty="0">
                <a:latin typeface="+mj-lt"/>
                <a:ea typeface="Open Sans Light" charset="0"/>
                <a:cs typeface="Open Sans Light" charset="0"/>
              </a:rPr>
              <a:t>About SAE International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477920A-EA94-9B4F-8CCB-230C26571327}"/>
              </a:ext>
            </a:extLst>
          </p:cNvPr>
          <p:cNvSpPr/>
          <p:nvPr/>
        </p:nvSpPr>
        <p:spPr>
          <a:xfrm>
            <a:off x="306387" y="819150"/>
            <a:ext cx="47500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/>
              <a:t>Vision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/>
              <a:t>SAE is the leader in connecting and educating mobility professionals to enable safe, clean and accessible mobility solutions.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BDA46E-B8AC-C942-8053-0202E8589674}"/>
              </a:ext>
            </a:extLst>
          </p:cNvPr>
          <p:cNvSpPr/>
          <p:nvPr/>
        </p:nvSpPr>
        <p:spPr>
          <a:xfrm>
            <a:off x="318654" y="1733550"/>
            <a:ext cx="486294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ea typeface="Open Sans Light" charset="0"/>
                <a:cs typeface="Open Sans Light" charset="0"/>
              </a:rPr>
              <a:t>Ends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ea typeface="Open Sans Light" charset="0"/>
                <a:cs typeface="Open Sans Light" charset="0"/>
              </a:rPr>
              <a:t>SAE International provides society and the global mobility engineering community with:</a:t>
            </a:r>
          </a:p>
          <a:p>
            <a:pPr marL="257168" indent="-257168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b="1" i="1" dirty="0">
                <a:ea typeface="Open Sans Light" charset="0"/>
                <a:cs typeface="Open Sans Light" charset="0"/>
              </a:rPr>
              <a:t>Neutral forums </a:t>
            </a:r>
            <a:r>
              <a:rPr lang="en-US" sz="1400" dirty="0">
                <a:ea typeface="Open Sans Light" charset="0"/>
                <a:cs typeface="Open Sans Light" charset="0"/>
              </a:rPr>
              <a:t>that convene to addresses society’s mobility needs</a:t>
            </a:r>
          </a:p>
          <a:p>
            <a:pPr marL="257168" indent="-257168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ea typeface="Open Sans Light" charset="0"/>
                <a:cs typeface="Open Sans Light" charset="0"/>
              </a:rPr>
              <a:t>The most reliable and comprehensive collection of </a:t>
            </a:r>
            <a:r>
              <a:rPr lang="en-US" sz="1400" b="1" i="1" dirty="0">
                <a:ea typeface="Open Sans Light" charset="0"/>
                <a:cs typeface="Open Sans Light" charset="0"/>
              </a:rPr>
              <a:t>engineering resources </a:t>
            </a:r>
            <a:r>
              <a:rPr lang="en-US" sz="1400" dirty="0">
                <a:ea typeface="Open Sans Light" charset="0"/>
                <a:cs typeface="Open Sans Light" charset="0"/>
              </a:rPr>
              <a:t>that advance mobility</a:t>
            </a:r>
          </a:p>
          <a:p>
            <a:pPr marL="257168" indent="-257168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ea typeface="Open Sans Light" charset="0"/>
                <a:cs typeface="Open Sans Light" charset="0"/>
              </a:rPr>
              <a:t>STEM education and professional development programs that inspire and </a:t>
            </a:r>
            <a:r>
              <a:rPr lang="en-US" sz="1400" b="1" i="1" dirty="0">
                <a:ea typeface="Open Sans Light" charset="0"/>
                <a:cs typeface="Open Sans Light" charset="0"/>
              </a:rPr>
              <a:t>build mobility’s current and future workforce </a:t>
            </a:r>
          </a:p>
          <a:p>
            <a:pPr marL="257168" indent="-257168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b="1" i="1" dirty="0">
                <a:ea typeface="Open Sans Light" charset="0"/>
                <a:cs typeface="Open Sans Light" charset="0"/>
              </a:rPr>
              <a:t>Consensus-based standards </a:t>
            </a:r>
            <a:r>
              <a:rPr lang="en-US" sz="1400" dirty="0">
                <a:ea typeface="Open Sans Light" charset="0"/>
                <a:cs typeface="Open Sans Light" charset="0"/>
              </a:rPr>
              <a:t>to advance quality, safety and innovation</a:t>
            </a:r>
          </a:p>
          <a:p>
            <a:pPr marL="257168" indent="-257168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ea typeface="Open Sans Light" charset="0"/>
                <a:cs typeface="Open Sans Light" charset="0"/>
              </a:rPr>
              <a:t>A </a:t>
            </a:r>
            <a:r>
              <a:rPr lang="en-US" sz="1400" b="1" i="1" dirty="0">
                <a:ea typeface="Open Sans Light" charset="0"/>
                <a:cs typeface="Open Sans Light" charset="0"/>
              </a:rPr>
              <a:t>global community </a:t>
            </a:r>
            <a:r>
              <a:rPr lang="en-US" sz="1400" dirty="0">
                <a:ea typeface="Open Sans Light" charset="0"/>
                <a:cs typeface="Open Sans Light" charset="0"/>
              </a:rPr>
              <a:t>whose collective wisdom makes mobility safe, clean and accessible</a:t>
            </a:r>
          </a:p>
        </p:txBody>
      </p:sp>
      <p:pic>
        <p:nvPicPr>
          <p:cNvPr id="24" name="Content Placeholder 4">
            <a:extLst>
              <a:ext uri="{FF2B5EF4-FFF2-40B4-BE49-F238E27FC236}">
                <a16:creationId xmlns:a16="http://schemas.microsoft.com/office/drawing/2014/main" id="{A3F6ADA4-0854-46A8-B705-2395BE256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5887" y="1201973"/>
            <a:ext cx="3921725" cy="3046177"/>
          </a:xfrm>
          <a:prstGeom prst="rect">
            <a:avLst/>
          </a:prstGeo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AADCA4-FA04-5435-5E5E-8CE988191FF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SAE Aerospace Presentation to DSP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599347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4759" y="1806901"/>
            <a:ext cx="5453418" cy="295382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974F307-1A81-5649-B508-B972C9DF4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100" dirty="0"/>
              <a:t>Our Community – SAE standards by the numbers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796" y="961433"/>
            <a:ext cx="1003964" cy="77525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0750" y="1768143"/>
            <a:ext cx="2401619" cy="9848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914378"/>
            <a:r>
              <a:rPr lang="en-US" sz="4000" b="1" dirty="0">
                <a:solidFill>
                  <a:srgbClr val="005195"/>
                </a:solidFill>
                <a:latin typeface="Arial Black"/>
                <a:ea typeface="Arial Black" charset="0"/>
                <a:cs typeface="Arial Black" charset="0"/>
              </a:rPr>
              <a:t>11,000+</a:t>
            </a:r>
            <a:endParaRPr lang="en-US" sz="4000" b="1" dirty="0">
              <a:solidFill>
                <a:srgbClr val="005195"/>
              </a:solidFill>
              <a:latin typeface="Arial Black" charset="0"/>
              <a:ea typeface="Arial Black" charset="0"/>
              <a:cs typeface="Arial Black" charset="0"/>
            </a:endParaRPr>
          </a:p>
          <a:p>
            <a:pPr defTabSz="914378"/>
            <a:endParaRPr lang="en-US" sz="16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73231" y="3806597"/>
            <a:ext cx="561372" cy="93871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914378"/>
            <a:r>
              <a:rPr lang="en-US" sz="4400" b="1" dirty="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rPr>
              <a:t>4</a:t>
            </a:r>
            <a:endParaRPr lang="mr-IN" sz="4400" dirty="0">
              <a:solidFill>
                <a:schemeClr val="accent1"/>
              </a:solidFill>
              <a:latin typeface="Arial" panose="020B0604020202020204" pitchFamily="34" charset="0"/>
              <a:ea typeface="Arial Black" charset="0"/>
              <a:cs typeface="Arial Black" charset="0"/>
            </a:endParaRPr>
          </a:p>
          <a:p>
            <a:pPr defTabSz="914378"/>
            <a:endParaRPr lang="en-US" sz="1050" dirty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0193AF-7765-45D0-91D4-4989DC593A8D}"/>
              </a:ext>
            </a:extLst>
          </p:cNvPr>
          <p:cNvGrpSpPr/>
          <p:nvPr/>
        </p:nvGrpSpPr>
        <p:grpSpPr>
          <a:xfrm>
            <a:off x="6448611" y="883518"/>
            <a:ext cx="2253085" cy="1298312"/>
            <a:chOff x="7032643" y="936602"/>
            <a:chExt cx="2253085" cy="1298312"/>
          </a:xfrm>
        </p:grpSpPr>
        <p:sp>
          <p:nvSpPr>
            <p:cNvPr id="16" name="TextBox 15"/>
            <p:cNvSpPr txBox="1"/>
            <p:nvPr/>
          </p:nvSpPr>
          <p:spPr>
            <a:xfrm>
              <a:off x="7032643" y="936602"/>
              <a:ext cx="225093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8"/>
              <a:r>
                <a:rPr lang="en-US" sz="4400" b="1" dirty="0">
                  <a:solidFill>
                    <a:srgbClr val="01A0E9"/>
                  </a:solidFill>
                  <a:latin typeface="Arial Black" charset="0"/>
                  <a:ea typeface="Arial Black" charset="0"/>
                  <a:cs typeface="Arial Black" charset="0"/>
                </a:rPr>
                <a:t>7,800+</a:t>
              </a:r>
              <a:endParaRPr lang="en-US" dirty="0">
                <a:solidFill>
                  <a:srgbClr val="01A0E9"/>
                </a:solidFill>
                <a:latin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215931" y="1588583"/>
              <a:ext cx="2069797" cy="646331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defTabSz="914378"/>
              <a:r>
                <a:rPr lang="en-US" dirty="0">
                  <a:solidFill>
                    <a:prstClr val="black"/>
                  </a:solidFill>
                  <a:latin typeface="Arial"/>
                </a:rPr>
                <a:t>Active documents </a:t>
              </a:r>
            </a:p>
            <a:p>
              <a:pPr defTabSz="914378"/>
              <a:endParaRPr lang="en-US" dirty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28841" y="2415400"/>
            <a:ext cx="1390124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914378"/>
            <a:r>
              <a:rPr lang="en-US" dirty="0">
                <a:solidFill>
                  <a:prstClr val="black"/>
                </a:solidFill>
                <a:latin typeface="Arial"/>
              </a:rPr>
              <a:t>Participants</a:t>
            </a:r>
          </a:p>
          <a:p>
            <a:pPr defTabSz="914378"/>
            <a:endParaRPr lang="en-US" sz="1400" dirty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16C5087-5762-4659-8D03-132C42AAEFA9}"/>
              </a:ext>
            </a:extLst>
          </p:cNvPr>
          <p:cNvGrpSpPr/>
          <p:nvPr/>
        </p:nvGrpSpPr>
        <p:grpSpPr>
          <a:xfrm>
            <a:off x="6905090" y="2903263"/>
            <a:ext cx="2065630" cy="1077218"/>
            <a:chOff x="7278436" y="2107632"/>
            <a:chExt cx="2065630" cy="1077218"/>
          </a:xfrm>
        </p:grpSpPr>
        <p:sp>
          <p:nvSpPr>
            <p:cNvPr id="18" name="TextBox 17"/>
            <p:cNvSpPr txBox="1"/>
            <p:nvPr/>
          </p:nvSpPr>
          <p:spPr>
            <a:xfrm>
              <a:off x="7283887" y="2107632"/>
              <a:ext cx="2060179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8"/>
              <a:r>
                <a:rPr lang="en-US" sz="4000" b="1" dirty="0">
                  <a:solidFill>
                    <a:schemeClr val="accent1"/>
                  </a:solidFill>
                  <a:latin typeface="Arial Black" charset="0"/>
                  <a:ea typeface="Arial Black" charset="0"/>
                  <a:cs typeface="Arial Black" charset="0"/>
                </a:rPr>
                <a:t>1,340+</a:t>
              </a:r>
            </a:p>
            <a:p>
              <a:pPr defTabSz="914378"/>
              <a:endParaRPr lang="en-US" sz="2400" b="1" dirty="0">
                <a:solidFill>
                  <a:prstClr val="black"/>
                </a:solidFill>
                <a:latin typeface="Arial Black" charset="0"/>
                <a:ea typeface="Arial Black" charset="0"/>
                <a:cs typeface="Arial Black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278436" y="2685760"/>
              <a:ext cx="2065630" cy="36933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defTabSz="914378"/>
              <a:r>
                <a:rPr lang="en-US" dirty="0">
                  <a:solidFill>
                    <a:prstClr val="black"/>
                  </a:solidFill>
                  <a:latin typeface="Arial"/>
                </a:rPr>
                <a:t>Works in Progress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87DFAD2-A41E-4748-8D53-EC7CBE5BAD65}"/>
              </a:ext>
            </a:extLst>
          </p:cNvPr>
          <p:cNvGrpSpPr/>
          <p:nvPr/>
        </p:nvGrpSpPr>
        <p:grpSpPr>
          <a:xfrm>
            <a:off x="3429000" y="815835"/>
            <a:ext cx="2177906" cy="1302958"/>
            <a:chOff x="7574081" y="3179692"/>
            <a:chExt cx="1493720" cy="1302958"/>
          </a:xfrm>
        </p:grpSpPr>
        <p:sp>
          <p:nvSpPr>
            <p:cNvPr id="20" name="TextBox 19"/>
            <p:cNvSpPr txBox="1"/>
            <p:nvPr/>
          </p:nvSpPr>
          <p:spPr>
            <a:xfrm>
              <a:off x="7729022" y="3179692"/>
              <a:ext cx="11430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/>
              <a:r>
                <a:rPr lang="is-IS" sz="3600" b="1" dirty="0">
                  <a:solidFill>
                    <a:srgbClr val="00B0F0"/>
                  </a:solidFill>
                  <a:latin typeface="Arial Black" charset="0"/>
                  <a:ea typeface="Arial Black" charset="0"/>
                  <a:cs typeface="Arial Black" charset="0"/>
                </a:rPr>
                <a:t>105</a:t>
              </a:r>
            </a:p>
            <a:p>
              <a:pPr defTabSz="914378"/>
              <a:endParaRPr lang="en-US" sz="200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574081" y="3405432"/>
              <a:ext cx="1493720" cy="10772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defTabSz="914378"/>
              <a:endParaRPr lang="en-US" sz="1600" dirty="0">
                <a:solidFill>
                  <a:prstClr val="black"/>
                </a:solidFill>
                <a:latin typeface="Arial"/>
              </a:endParaRPr>
            </a:p>
            <a:p>
              <a:pPr defTabSz="914378"/>
              <a:r>
                <a:rPr lang="en-US" sz="1600" dirty="0">
                  <a:solidFill>
                    <a:prstClr val="black"/>
                  </a:solidFill>
                  <a:latin typeface="Arial"/>
                  <a:cs typeface="Arial"/>
                </a:rPr>
                <a:t>Years of SAE aerospace standards</a:t>
              </a:r>
              <a:endParaRPr lang="en-US" sz="2000" dirty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1488856" y="4396303"/>
            <a:ext cx="1864613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914378"/>
            <a:r>
              <a:rPr lang="en-US" dirty="0">
                <a:solidFill>
                  <a:prstClr val="black"/>
                </a:solidFill>
                <a:latin typeface="Arial"/>
              </a:rPr>
              <a:t>Steering Groups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45D99D2-69F1-4009-A7FB-6782F2ACF61E}"/>
              </a:ext>
            </a:extLst>
          </p:cNvPr>
          <p:cNvGrpSpPr/>
          <p:nvPr/>
        </p:nvGrpSpPr>
        <p:grpSpPr>
          <a:xfrm>
            <a:off x="260347" y="2850626"/>
            <a:ext cx="2505879" cy="1046440"/>
            <a:chOff x="393868" y="2978264"/>
            <a:chExt cx="2505879" cy="1046440"/>
          </a:xfrm>
        </p:grpSpPr>
        <p:sp>
          <p:nvSpPr>
            <p:cNvPr id="22" name="TextBox 21"/>
            <p:cNvSpPr txBox="1"/>
            <p:nvPr/>
          </p:nvSpPr>
          <p:spPr>
            <a:xfrm>
              <a:off x="831464" y="2978264"/>
              <a:ext cx="1314784" cy="1046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8"/>
              <a:r>
                <a:rPr lang="en-US" sz="4400" b="1" dirty="0">
                  <a:solidFill>
                    <a:srgbClr val="00B0F0"/>
                  </a:solidFill>
                  <a:latin typeface="Arial Black" charset="0"/>
                  <a:ea typeface="Arial Black" charset="0"/>
                  <a:cs typeface="Arial Black" charset="0"/>
                </a:rPr>
                <a:t>180</a:t>
              </a:r>
            </a:p>
            <a:p>
              <a:pPr defTabSz="914378"/>
              <a:endParaRPr lang="en-US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93868" y="3607621"/>
              <a:ext cx="2505879" cy="36933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defTabSz="914378"/>
              <a:r>
                <a:rPr lang="en-US" dirty="0">
                  <a:solidFill>
                    <a:prstClr val="black"/>
                  </a:solidFill>
                  <a:latin typeface="Arial"/>
                </a:rPr>
                <a:t>Technical Committees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FB8C898-77C2-4437-B242-EF658F06C3FB}"/>
              </a:ext>
            </a:extLst>
          </p:cNvPr>
          <p:cNvGrpSpPr/>
          <p:nvPr/>
        </p:nvGrpSpPr>
        <p:grpSpPr>
          <a:xfrm>
            <a:off x="4685449" y="3103229"/>
            <a:ext cx="2286000" cy="1172727"/>
            <a:chOff x="4162611" y="2260392"/>
            <a:chExt cx="2286000" cy="117272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C6E85E7-B57D-405A-AD99-E74FF22AD9A7}"/>
                </a:ext>
              </a:extLst>
            </p:cNvPr>
            <p:cNvSpPr txBox="1"/>
            <p:nvPr/>
          </p:nvSpPr>
          <p:spPr>
            <a:xfrm>
              <a:off x="4162611" y="2786788"/>
              <a:ext cx="2286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Arial"/>
                </a:rPr>
                <a:t>New committees since 2017</a:t>
              </a:r>
              <a:endParaRPr lang="en-GB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16FB266-227E-4976-B037-E05C180084F6}"/>
                </a:ext>
              </a:extLst>
            </p:cNvPr>
            <p:cNvSpPr txBox="1"/>
            <p:nvPr/>
          </p:nvSpPr>
          <p:spPr>
            <a:xfrm>
              <a:off x="4564117" y="2260392"/>
              <a:ext cx="96725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8"/>
              <a:r>
                <a:rPr lang="en-US" sz="4000" b="1" dirty="0">
                  <a:solidFill>
                    <a:srgbClr val="00B0F0"/>
                  </a:solidFill>
                  <a:latin typeface="Arial Black" charset="0"/>
                  <a:ea typeface="Arial Black" charset="0"/>
                  <a:cs typeface="Arial Black" charset="0"/>
                </a:rPr>
                <a:t>17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D4138D5-3B17-4581-AA59-77BAF2CDD850}"/>
              </a:ext>
            </a:extLst>
          </p:cNvPr>
          <p:cNvGrpSpPr/>
          <p:nvPr/>
        </p:nvGrpSpPr>
        <p:grpSpPr>
          <a:xfrm>
            <a:off x="3622554" y="2223835"/>
            <a:ext cx="1472665" cy="922713"/>
            <a:chOff x="4465900" y="2260392"/>
            <a:chExt cx="1472665" cy="922713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E838C1E-92A8-4BFF-AA41-20611E4AC16D}"/>
                </a:ext>
              </a:extLst>
            </p:cNvPr>
            <p:cNvSpPr txBox="1"/>
            <p:nvPr/>
          </p:nvSpPr>
          <p:spPr>
            <a:xfrm>
              <a:off x="4465900" y="2813773"/>
              <a:ext cx="1472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Arial"/>
                </a:rPr>
                <a:t>Countries</a:t>
              </a:r>
              <a:endParaRPr lang="en-GB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791CF06-7990-4DA0-90BF-016FF2644011}"/>
                </a:ext>
              </a:extLst>
            </p:cNvPr>
            <p:cNvSpPr txBox="1"/>
            <p:nvPr/>
          </p:nvSpPr>
          <p:spPr>
            <a:xfrm>
              <a:off x="4564117" y="2260392"/>
              <a:ext cx="96725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8"/>
              <a:r>
                <a:rPr lang="en-US" sz="4000" b="1" dirty="0">
                  <a:solidFill>
                    <a:schemeClr val="accent1"/>
                  </a:solidFill>
                  <a:latin typeface="Arial Black" charset="0"/>
                  <a:ea typeface="Arial Black" charset="0"/>
                  <a:cs typeface="Arial Black" charset="0"/>
                </a:rPr>
                <a:t>59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9021AA6-EC1E-BE66-042C-0F49867F297B}"/>
              </a:ext>
            </a:extLst>
          </p:cNvPr>
          <p:cNvGrpSpPr/>
          <p:nvPr/>
        </p:nvGrpSpPr>
        <p:grpSpPr>
          <a:xfrm>
            <a:off x="4953000" y="905901"/>
            <a:ext cx="525847" cy="586058"/>
            <a:chOff x="5257449" y="905901"/>
            <a:chExt cx="525847" cy="586058"/>
          </a:xfrm>
        </p:grpSpPr>
        <p:pic>
          <p:nvPicPr>
            <p:cNvPr id="38" name="Content Placeholder 9">
              <a:extLst>
                <a:ext uri="{FF2B5EF4-FFF2-40B4-BE49-F238E27FC236}">
                  <a16:creationId xmlns:a16="http://schemas.microsoft.com/office/drawing/2014/main" id="{6D0211B7-A9D2-4E0E-AAA9-DABD189C8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7" t="38557" r="11423" b="46010"/>
            <a:stretch/>
          </p:blipFill>
          <p:spPr>
            <a:xfrm rot="5400000" flipV="1">
              <a:off x="5403062" y="1111725"/>
              <a:ext cx="586058" cy="17441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9" name="Content Placeholder 7">
              <a:hlinkClick r:id="rId6"/>
              <a:extLst>
                <a:ext uri="{FF2B5EF4-FFF2-40B4-BE49-F238E27FC236}">
                  <a16:creationId xmlns:a16="http://schemas.microsoft.com/office/drawing/2014/main" id="{3DCA9021-5286-476E-8F3E-F2F9BE4C1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00000" flipH="1">
              <a:off x="5257449" y="933253"/>
              <a:ext cx="323241" cy="53135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5284485-AB04-1BD3-3B39-60EADE19F1F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SAE Aerospace Presentation to DSP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561421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3BEC4-7BD1-4E66-B686-82471C133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2021 – In Review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978316-ED11-4EB3-9B97-ACB0EBD5013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90513" y="834606"/>
            <a:ext cx="6948487" cy="3662169"/>
          </a:xfrm>
        </p:spPr>
        <p:txBody>
          <a:bodyPr/>
          <a:lstStyle/>
          <a:p>
            <a:r>
              <a:rPr lang="en-US" b="1" dirty="0"/>
              <a:t>3,340</a:t>
            </a:r>
            <a:r>
              <a:rPr lang="en-US" dirty="0"/>
              <a:t> virtual meetings held</a:t>
            </a:r>
          </a:p>
          <a:p>
            <a:r>
              <a:rPr lang="en-US" b="1" dirty="0"/>
              <a:t>688</a:t>
            </a:r>
            <a:r>
              <a:rPr lang="en-US" dirty="0"/>
              <a:t> documents published</a:t>
            </a:r>
          </a:p>
          <a:p>
            <a:r>
              <a:rPr lang="en-US" b="1" dirty="0"/>
              <a:t>85</a:t>
            </a:r>
            <a:r>
              <a:rPr lang="en-US" dirty="0"/>
              <a:t> – brand new </a:t>
            </a:r>
          </a:p>
          <a:p>
            <a:r>
              <a:rPr lang="en-US" dirty="0"/>
              <a:t>New committees established: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AE-10 </a:t>
            </a:r>
            <a:r>
              <a:rPr lang="en-US" dirty="0"/>
              <a:t>High Voltage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AE-11</a:t>
            </a:r>
            <a:r>
              <a:rPr lang="en-US" dirty="0"/>
              <a:t> Aging of High Energy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G-35 </a:t>
            </a:r>
            <a:r>
              <a:rPr lang="en-US" dirty="0"/>
              <a:t>Modelling, Simulation &amp; Training</a:t>
            </a:r>
          </a:p>
          <a:p>
            <a:r>
              <a:rPr lang="en-US" dirty="0"/>
              <a:t>New committee structure – cohesion, synergy and integration</a:t>
            </a: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1DA7D0-B9F1-4118-B9F7-6320E4C7996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SAE Aerospace Presentation to DSP 2022</a:t>
            </a:r>
            <a:endParaRPr lang="en-US" dirty="0"/>
          </a:p>
        </p:txBody>
      </p:sp>
      <p:pic>
        <p:nvPicPr>
          <p:cNvPr id="5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D7C42124-0031-4AAB-A37D-DE6F2C1A7C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/>
        </p:blipFill>
        <p:spPr>
          <a:xfrm>
            <a:off x="4470400" y="1047750"/>
            <a:ext cx="4064000" cy="228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1377200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42D81-7539-43CF-8293-AF81E6F2D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Convening &amp; Facilitation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B8781-B81A-4984-9D05-D325EFC8E64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90513" y="834606"/>
            <a:ext cx="4129087" cy="3662169"/>
          </a:xfrm>
        </p:spPr>
        <p:txBody>
          <a:bodyPr/>
          <a:lstStyle/>
          <a:p>
            <a:r>
              <a:rPr lang="en-US" dirty="0"/>
              <a:t>Bringing the best minds together</a:t>
            </a:r>
          </a:p>
          <a:p>
            <a:r>
              <a:rPr lang="en-US" dirty="0"/>
              <a:t>Globally, and across the eco-system</a:t>
            </a:r>
          </a:p>
          <a:p>
            <a:r>
              <a:rPr lang="en-US" dirty="0"/>
              <a:t>Industry + Government + Research</a:t>
            </a:r>
          </a:p>
          <a:p>
            <a:r>
              <a:rPr lang="en-US" dirty="0"/>
              <a:t>Networking, learning, leadership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D32BB4-A30E-489D-AA48-5EA2C6EF3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1848" y="830936"/>
            <a:ext cx="2895601" cy="16337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1CF9D6-0A74-489F-96F6-4B03319453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2815574"/>
            <a:ext cx="1981200" cy="17197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689EB4B-B7A7-40A2-9C53-D36D5E0D97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918" y="2647950"/>
            <a:ext cx="2895600" cy="1931181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C11BF4-F577-D197-A844-3242297BBBE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SAE Aerospace Presentation to DSP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956737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29D87-4F14-05E0-7ECE-B4445AC25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Longstanding DoD/SAE Partnership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78CCF-9CF0-93B7-C262-C20B5516059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257175" marR="0" lvl="0" indent="-2571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U.S. Standard B Liberty trucks built to SAE standards in World War I</a:t>
            </a:r>
          </a:p>
          <a:p>
            <a:pPr marL="257175" marR="0" lvl="0" indent="-2571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1997 – Transfer of over 1500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MilSpecs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to SAE during Mil-Spec Reform</a:t>
            </a:r>
          </a:p>
          <a:p>
            <a:pPr marL="257175" marR="0" lvl="0" indent="-2571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DoD has adopted over 3400 SAE standards</a:t>
            </a:r>
          </a:p>
          <a:p>
            <a:pPr marL="557213" marR="0" lvl="1" indent="-2143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Largest number adopted of one standards developing organization</a:t>
            </a:r>
          </a:p>
          <a:p>
            <a:pPr marL="257175" marR="0" lvl="0" indent="-2571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SAE is key player in DoD efforts to revitalize standardization in systems engineering</a:t>
            </a:r>
          </a:p>
          <a:p>
            <a:pPr marL="557213" marR="0" lvl="1" indent="-2143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Developed SAE EIA 649, Configuration Management (DoD adopted Mar 2015)</a:t>
            </a:r>
          </a:p>
          <a:p>
            <a:pPr marL="557213" marR="0" lvl="1" indent="-2143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Developed SAE AS6500, Manufacturing Management Program (DoD adopted Jan 2015)</a:t>
            </a:r>
          </a:p>
          <a:p>
            <a:pPr marL="257175" marR="0" lvl="0" indent="-2571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SAE is key player in DoD efforts to prevent and detect counterfeit parts</a:t>
            </a:r>
          </a:p>
          <a:p>
            <a:pPr marL="557213" marR="0" lvl="1" indent="-2143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AS5553D Counterfeit Electrical, Electronic, and Electromechanical Parts Avoidance, Detection, Mitigation, and Disposition </a:t>
            </a:r>
          </a:p>
          <a:p>
            <a:pPr marL="557213" marR="0" lvl="1" indent="-2143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ARP6328 Guideline for Development of Counterfeit Electronic Parts Avoidance, Detection, Mitigation, and Disposition Systems</a:t>
            </a:r>
          </a:p>
          <a:p>
            <a:pPr marL="557213" marR="0" lvl="1" indent="-2143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DoD adopted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5F06DC-6E5C-3176-5B5A-F43A5E14C43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SAE Aerospace Presentation to DSP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218210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000" dirty="0"/>
              <a:t>Global Defense Agency and Industry Participation In Standards Development</a:t>
            </a:r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019550"/>
            <a:ext cx="914286" cy="57142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87772" y="961191"/>
            <a:ext cx="6136828" cy="3810000"/>
            <a:chOff x="83716" y="895350"/>
            <a:chExt cx="6136828" cy="4525962"/>
          </a:xfrm>
        </p:grpSpPr>
        <p:sp>
          <p:nvSpPr>
            <p:cNvPr id="9" name="Content Placeholder 2"/>
            <p:cNvSpPr txBox="1">
              <a:spLocks/>
            </p:cNvSpPr>
            <p:nvPr/>
          </p:nvSpPr>
          <p:spPr bwMode="auto">
            <a:xfrm>
              <a:off x="3124200" y="895350"/>
              <a:ext cx="3096344" cy="4525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marL="342900" marR="0" lvl="0" indent="-342900" algn="l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Department of Defense</a:t>
              </a:r>
              <a:endPara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  <a:p>
              <a:pPr marL="342900" marR="0" lvl="0" indent="-342900" algn="l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HBM-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nCode</a:t>
              </a:r>
              <a:endPara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  <a:p>
              <a:pPr marL="342900" marR="0" lvl="0" indent="-342900" algn="l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iRobot</a:t>
              </a:r>
              <a:endPara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  <a:p>
              <a:pPr marL="342900" marR="0" lvl="0" indent="-342900" algn="l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TU Darmstadt</a:t>
              </a:r>
              <a:endPara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  <a:p>
              <a:pPr marL="342900" marR="0" lvl="0" indent="-342900" algn="l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Andromeda Systems Incorporated</a:t>
              </a:r>
              <a:endPara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  <a:p>
              <a:pPr marL="342900" marR="0" lvl="0" indent="-342900" algn="l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Nevada Automotive Test Center</a:t>
              </a:r>
              <a:endPara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  <a:p>
              <a:pPr marL="342900" marR="0" lvl="0" indent="-342900" algn="l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General Dynamics Land Systems</a:t>
              </a:r>
            </a:p>
            <a:p>
              <a:pPr marL="342900" marR="0" lvl="0" indent="-342900" algn="l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GP Technologies Inc</a:t>
              </a:r>
              <a:endPara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  <a:p>
              <a:pPr marL="342900" marR="0" lvl="0" indent="-342900" algn="l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Aberdeen Test Center</a:t>
              </a:r>
              <a:endPara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  <a:p>
              <a:pPr marL="342900" marR="0" lvl="0" indent="-342900" algn="l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DRS Sustainment Systems</a:t>
              </a:r>
              <a:endPara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  <a:p>
              <a:pPr marL="342900" marR="0" lvl="0" indent="-342900" algn="l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0" name="Content Placeholder 2"/>
            <p:cNvSpPr txBox="1">
              <a:spLocks/>
            </p:cNvSpPr>
            <p:nvPr/>
          </p:nvSpPr>
          <p:spPr bwMode="auto">
            <a:xfrm>
              <a:off x="83716" y="971550"/>
              <a:ext cx="3109168" cy="3818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marL="342900" marR="0" lvl="0" indent="-342900" algn="l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U.S. Department of Defense</a:t>
              </a:r>
            </a:p>
            <a:p>
              <a:pPr marL="342900" marR="0" lvl="0" indent="-342900" algn="l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U.S. Air Force</a:t>
              </a:r>
            </a:p>
            <a:p>
              <a:pPr marL="342900" marR="0" lvl="0" indent="-342900" algn="l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US Army</a:t>
              </a:r>
            </a:p>
            <a:p>
              <a:pPr marL="342900" marR="0" lvl="0" indent="-342900" algn="l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US Army RDECOM</a:t>
              </a:r>
              <a:endPara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  <a:p>
              <a:pPr marL="342900" marR="0" lvl="0" indent="-342900" algn="l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US army TARDEC</a:t>
              </a:r>
            </a:p>
            <a:p>
              <a:pPr marL="342900" marR="0" lvl="0" indent="-342900" algn="l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U.S. Navy (NAVAIR, NAVSEA)</a:t>
              </a:r>
            </a:p>
            <a:p>
              <a:pPr marL="342900" marR="0" lvl="0" indent="-342900" algn="l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Defense Contracts Management Agency (USA)</a:t>
              </a:r>
            </a:p>
            <a:p>
              <a:pPr marL="342900" marR="0" lvl="0" indent="-342900" algn="l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Defense Logistics Agency (USA)</a:t>
              </a:r>
            </a:p>
            <a:p>
              <a:pPr marL="342900" marR="0" lvl="0" indent="-342900" algn="l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Canadian Department of National Defense</a:t>
              </a:r>
            </a:p>
            <a:p>
              <a:pPr marL="342900" marR="0" lvl="0" indent="-342900" algn="l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Canadian Air Force</a:t>
              </a:r>
            </a:p>
            <a:p>
              <a:pPr marL="342900" marR="0" lvl="0" indent="-342900" algn="l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UK Ministry of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Defence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  <a:p>
              <a:pPr marL="342900" marR="0" lvl="0" indent="-342900" algn="l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Royal Air Force</a:t>
              </a:r>
            </a:p>
            <a:p>
              <a:pPr marL="342900" marR="0" lvl="0" indent="-342900" algn="l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Military Aviation Authority</a:t>
              </a:r>
            </a:p>
            <a:p>
              <a:pPr marL="342900" marR="0" lvl="0" indent="-342900" algn="l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French Ministry of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Defence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  <a:p>
              <a:pPr marL="342900" marR="0" lvl="0" indent="-342900" algn="l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DGA (France)</a:t>
              </a:r>
            </a:p>
            <a:p>
              <a:pPr marL="342900" marR="0" lvl="0" indent="-342900" algn="l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NATO – NSA 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6172200" y="819150"/>
            <a:ext cx="3276600" cy="3976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Leonardo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Airbus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Defence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&amp; Space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Airbus Helicopters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BAE Systems 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Boeing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Dassault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Aviation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General Dynamics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GE Aviation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Lockheed Martin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MBDA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Meggitt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Northrup Grumman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Pratt &amp; Whitney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QinetiQ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Rockwell Collins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Rolls Royce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Saab Aircraft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Safran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Sikorsky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Thales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17" name="Picture 2" descr="http://www.instablogsimages.com/images/2006/07/13/mil_addon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481" y="3124235"/>
            <a:ext cx="1380519" cy="13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blog.maia-intelligence.com/wp-content/uploads/2008/09/images_government_icon_-_symbo_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189387"/>
            <a:ext cx="722575" cy="69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sky, outdoor, airplane, aircraft&#10;&#10;Description generated with very high confidence">
            <a:extLst>
              <a:ext uri="{FF2B5EF4-FFF2-40B4-BE49-F238E27FC236}">
                <a16:creationId xmlns:a16="http://schemas.microsoft.com/office/drawing/2014/main" id="{656ECA2F-6749-4BCA-874E-A847EBB004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3181350"/>
            <a:ext cx="1752600" cy="900246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FBE8AE-A05C-2B9D-1203-7DCF549672C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SAE Aerospace Presentation to DSP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80704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SAE_INT">
  <a:themeElements>
    <a:clrScheme name="SAE_INT">
      <a:dk1>
        <a:srgbClr val="004785"/>
      </a:dk1>
      <a:lt1>
        <a:srgbClr val="FFFFFF"/>
      </a:lt1>
      <a:dk2>
        <a:srgbClr val="0098D0"/>
      </a:dk2>
      <a:lt2>
        <a:srgbClr val="F8F8F8"/>
      </a:lt2>
      <a:accent1>
        <a:srgbClr val="004785"/>
      </a:accent1>
      <a:accent2>
        <a:srgbClr val="C6DCE2"/>
      </a:accent2>
      <a:accent3>
        <a:srgbClr val="FFFEFE"/>
      </a:accent3>
      <a:accent4>
        <a:srgbClr val="808080"/>
      </a:accent4>
      <a:accent5>
        <a:srgbClr val="5F5F5F"/>
      </a:accent5>
      <a:accent6>
        <a:srgbClr val="4D4D4D"/>
      </a:accent6>
      <a:hlink>
        <a:srgbClr val="0098D0"/>
      </a:hlink>
      <a:folHlink>
        <a:srgbClr val="919191"/>
      </a:folHlink>
    </a:clrScheme>
    <a:fontScheme name="Open Sans">
      <a:majorFont>
        <a:latin typeface="Open Sans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E_INT" id="{6C9DC5E4-0BD7-8043-93FA-EDE0C3B95FE1}" vid="{D1E674A8-DDBE-894D-834D-AF329C52C62B}"/>
    </a:ext>
  </a:extLst>
</a:theme>
</file>

<file path=ppt/theme/theme2.xml><?xml version="1.0" encoding="utf-8"?>
<a:theme xmlns:a="http://schemas.openxmlformats.org/drawingml/2006/main" name="1_SAE_INT">
  <a:themeElements>
    <a:clrScheme name="SAE_INT">
      <a:dk1>
        <a:srgbClr val="004785"/>
      </a:dk1>
      <a:lt1>
        <a:srgbClr val="FFFFFF"/>
      </a:lt1>
      <a:dk2>
        <a:srgbClr val="0098D0"/>
      </a:dk2>
      <a:lt2>
        <a:srgbClr val="F8F8F8"/>
      </a:lt2>
      <a:accent1>
        <a:srgbClr val="004785"/>
      </a:accent1>
      <a:accent2>
        <a:srgbClr val="C6DCE2"/>
      </a:accent2>
      <a:accent3>
        <a:srgbClr val="FFFEFE"/>
      </a:accent3>
      <a:accent4>
        <a:srgbClr val="808080"/>
      </a:accent4>
      <a:accent5>
        <a:srgbClr val="5F5F5F"/>
      </a:accent5>
      <a:accent6>
        <a:srgbClr val="4D4D4D"/>
      </a:accent6>
      <a:hlink>
        <a:srgbClr val="0098D0"/>
      </a:hlink>
      <a:folHlink>
        <a:srgbClr val="919191"/>
      </a:folHlink>
    </a:clrScheme>
    <a:fontScheme name="Open Sans">
      <a:majorFont>
        <a:latin typeface="Open Sans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E_INT" id="{6C9DC5E4-0BD7-8043-93FA-EDE0C3B95FE1}" vid="{D1E674A8-DDBE-894D-834D-AF329C52C62B}"/>
    </a:ext>
  </a:extLst>
</a:theme>
</file>

<file path=ppt/theme/theme3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Nouvelle présentation">
  <a:themeElements>
    <a:clrScheme name="Nouvelle présentation 8">
      <a:dk1>
        <a:srgbClr val="051039"/>
      </a:dk1>
      <a:lt1>
        <a:srgbClr val="FFFFFF"/>
      </a:lt1>
      <a:dk2>
        <a:srgbClr val="000000"/>
      </a:dk2>
      <a:lt2>
        <a:srgbClr val="DDDDDD"/>
      </a:lt2>
      <a:accent1>
        <a:srgbClr val="051039"/>
      </a:accent1>
      <a:accent2>
        <a:srgbClr val="009BFF"/>
      </a:accent2>
      <a:accent3>
        <a:srgbClr val="FFFFFF"/>
      </a:accent3>
      <a:accent4>
        <a:srgbClr val="030C2F"/>
      </a:accent4>
      <a:accent5>
        <a:srgbClr val="AAAAAE"/>
      </a:accent5>
      <a:accent6>
        <a:srgbClr val="008CE7"/>
      </a:accent6>
      <a:hlink>
        <a:srgbClr val="5C788F"/>
      </a:hlink>
      <a:folHlink>
        <a:srgbClr val="CED6DE"/>
      </a:folHlink>
    </a:clrScheme>
    <a:fontScheme name="Nouvelle pré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45 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45 Helvetica Light" charset="0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51039"/>
        </a:dk1>
        <a:lt1>
          <a:srgbClr val="FFFFFF"/>
        </a:lt1>
        <a:dk2>
          <a:srgbClr val="000000"/>
        </a:dk2>
        <a:lt2>
          <a:srgbClr val="DDDDDD"/>
        </a:lt2>
        <a:accent1>
          <a:srgbClr val="051039"/>
        </a:accent1>
        <a:accent2>
          <a:srgbClr val="009BFF"/>
        </a:accent2>
        <a:accent3>
          <a:srgbClr val="FFFFFF"/>
        </a:accent3>
        <a:accent4>
          <a:srgbClr val="030C2F"/>
        </a:accent4>
        <a:accent5>
          <a:srgbClr val="AAAAAE"/>
        </a:accent5>
        <a:accent6>
          <a:srgbClr val="008CE7"/>
        </a:accent6>
        <a:hlink>
          <a:srgbClr val="5C788F"/>
        </a:hlink>
        <a:folHlink>
          <a:srgbClr val="CED6D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16770200D80048B2B8AEBB361C6AA7" ma:contentTypeVersion="12" ma:contentTypeDescription="Create a new document." ma:contentTypeScope="" ma:versionID="4288a7958a183fbf6e36182621671695">
  <xsd:schema xmlns:xsd="http://www.w3.org/2001/XMLSchema" xmlns:xs="http://www.w3.org/2001/XMLSchema" xmlns:p="http://schemas.microsoft.com/office/2006/metadata/properties" xmlns:ns2="ec16296b-f006-40af-9760-6136af406941" xmlns:ns3="77505d43-7b70-4f53-bda3-930535331d2d" targetNamespace="http://schemas.microsoft.com/office/2006/metadata/properties" ma:root="true" ma:fieldsID="34d73b7ad7015ac83a3911b62fc980de" ns2:_="" ns3:_="">
    <xsd:import namespace="ec16296b-f006-40af-9760-6136af406941"/>
    <xsd:import namespace="77505d43-7b70-4f53-bda3-930535331d2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16296b-f006-40af-9760-6136af40694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505d43-7b70-4f53-bda3-930535331d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C46C2F2-77F7-4F51-BA62-9D6FE0008FA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0051B4F-909B-4E92-B5B7-06AB8ED56C7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39801C16-1EFE-412B-8B36-6B33C7865A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c16296b-f006-40af-9760-6136af406941"/>
    <ds:schemaRef ds:uri="77505d43-7b70-4f53-bda3-930535331d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int_sae_16X9_v2-01</Template>
  <TotalTime>62</TotalTime>
  <Words>1401</Words>
  <Application>Microsoft Office PowerPoint</Application>
  <PresentationFormat>On-screen Show (16:9)</PresentationFormat>
  <Paragraphs>280</Paragraphs>
  <Slides>28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Arial</vt:lpstr>
      <vt:lpstr>Arial Black</vt:lpstr>
      <vt:lpstr>Calibri</vt:lpstr>
      <vt:lpstr>Calibri Light</vt:lpstr>
      <vt:lpstr>Gill Sans</vt:lpstr>
      <vt:lpstr>Open Sans</vt:lpstr>
      <vt:lpstr>Open Sans Light</vt:lpstr>
      <vt:lpstr>Segoe UI Black</vt:lpstr>
      <vt:lpstr>Tahoma</vt:lpstr>
      <vt:lpstr>Times</vt:lpstr>
      <vt:lpstr>Verdana Bold</vt:lpstr>
      <vt:lpstr>Wingdings</vt:lpstr>
      <vt:lpstr>SAE_INT</vt:lpstr>
      <vt:lpstr>1_SAE_INT</vt:lpstr>
      <vt:lpstr>Conception personnalisée</vt:lpstr>
      <vt:lpstr>Nouvelle présentation</vt:lpstr>
      <vt:lpstr>“Creating Standards for the 21st Century”  DSP Conference, Tyson’s VA  August 3rd, 2022</vt:lpstr>
      <vt:lpstr>Agenda</vt:lpstr>
      <vt:lpstr>Who Is SAE International?</vt:lpstr>
      <vt:lpstr>About SAE International</vt:lpstr>
      <vt:lpstr>Our Community – SAE standards by the numbers</vt:lpstr>
      <vt:lpstr>2021 – In Review</vt:lpstr>
      <vt:lpstr>Convening &amp; Facilitation</vt:lpstr>
      <vt:lpstr>Longstanding DoD/SAE Partnership</vt:lpstr>
      <vt:lpstr>Global Defense Agency and Industry Participation In Standards Development</vt:lpstr>
      <vt:lpstr>Innovation and Aerospace Standards</vt:lpstr>
      <vt:lpstr>Systems Safety</vt:lpstr>
      <vt:lpstr>Enabling Autonomy</vt:lpstr>
      <vt:lpstr>Enabling sustainable flight</vt:lpstr>
      <vt:lpstr>Enabling electrified propulsion, power &amp; infrastructure</vt:lpstr>
      <vt:lpstr>The Additive Paradigm</vt:lpstr>
      <vt:lpstr>Protection through cybersecurity</vt:lpstr>
      <vt:lpstr>Digital Transformation</vt:lpstr>
      <vt:lpstr>Leveraging Digital Standards</vt:lpstr>
      <vt:lpstr>Standards Access – Then and Now</vt:lpstr>
      <vt:lpstr>Digital Product Development Solutions Need Digital Requirements, Not PDFs</vt:lpstr>
      <vt:lpstr>How many references do you have to maintain for your product designs?</vt:lpstr>
      <vt:lpstr>Extended Interoperability</vt:lpstr>
      <vt:lpstr>Leveraging Requirements from Digital Standards</vt:lpstr>
      <vt:lpstr>ROI Considerations</vt:lpstr>
      <vt:lpstr>PowerPoint Presentation</vt:lpstr>
      <vt:lpstr>Workforce Development</vt:lpstr>
      <vt:lpstr>Workforce Development – Lifelong Learning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in SAE Blue,  Arial Bold 21pt on one or two lines</dc:title>
  <dc:creator>Tom</dc:creator>
  <cp:lastModifiedBy>Jonathan Archer</cp:lastModifiedBy>
  <cp:revision>567</cp:revision>
  <cp:lastPrinted>2013-12-04T15:05:18Z</cp:lastPrinted>
  <dcterms:created xsi:type="dcterms:W3CDTF">2013-05-16T21:51:37Z</dcterms:created>
  <dcterms:modified xsi:type="dcterms:W3CDTF">2022-07-15T20:34:31Z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0x010100ED16770200D80048B2B8AEBB361C6AA7</vt:lpwstr>
  </property>
</Properties>
</file>